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596" r:id="rId5"/>
    <p:sldId id="2597" r:id="rId6"/>
    <p:sldId id="2571" r:id="rId7"/>
    <p:sldId id="2598" r:id="rId8"/>
    <p:sldId id="2599" r:id="rId9"/>
    <p:sldId id="2600" r:id="rId10"/>
    <p:sldId id="2601" r:id="rId11"/>
    <p:sldId id="2602" r:id="rId12"/>
    <p:sldId id="258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AB0"/>
    <a:srgbClr val="3B7579"/>
    <a:srgbClr val="AAD3D6"/>
    <a:srgbClr val="418287"/>
    <a:srgbClr val="DFE3E9"/>
    <a:srgbClr val="1F1F26"/>
    <a:srgbClr val="D6DBE2"/>
    <a:srgbClr val="CCD2DA"/>
    <a:srgbClr val="BBC3CD"/>
    <a:srgbClr val="D3D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B34EF5-1CA7-4B0A-9C12-7E8C6C636E82}" v="338" dt="2021-08-12T23:32:27.61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5280" autoAdjust="0"/>
  </p:normalViewPr>
  <p:slideViewPr>
    <p:cSldViewPr snapToGrid="0" snapToObjects="1" showGuides="1">
      <p:cViewPr varScale="1">
        <p:scale>
          <a:sx n="86" d="100"/>
          <a:sy n="86" d="100"/>
        </p:scale>
        <p:origin x="562" y="58"/>
      </p:cViewPr>
      <p:guideLst>
        <p:guide pos="3840"/>
        <p:guide orient="horz" pos="2160"/>
      </p:guideLst>
    </p:cSldViewPr>
  </p:slideViewPr>
  <p:outlineViewPr>
    <p:cViewPr>
      <p:scale>
        <a:sx n="33" d="100"/>
        <a:sy n="33" d="100"/>
      </p:scale>
      <p:origin x="0" y="-44142"/>
    </p:cViewPr>
  </p:outlineViewPr>
  <p:notesTextViewPr>
    <p:cViewPr>
      <p:scale>
        <a:sx n="1" d="1"/>
        <a:sy n="1" d="1"/>
      </p:scale>
      <p:origin x="0" y="0"/>
    </p:cViewPr>
  </p:notesTextViewPr>
  <p:sorterViewPr>
    <p:cViewPr>
      <p:scale>
        <a:sx n="66" d="100"/>
        <a:sy n="66" d="100"/>
      </p:scale>
      <p:origin x="0" y="-5136"/>
    </p:cViewPr>
  </p:sorterViewPr>
  <p:notesViewPr>
    <p:cSldViewPr snapToGrid="0" snapToObjects="1">
      <p:cViewPr varScale="1">
        <p:scale>
          <a:sx n="60" d="100"/>
          <a:sy n="60" d="100"/>
        </p:scale>
        <p:origin x="3187"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ata5.xml.rels><?xml version="1.0" encoding="UTF-8" standalone="yes"?>
<Relationships xmlns="http://schemas.openxmlformats.org/package/2006/relationships"><Relationship Id="rId1"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4" Type="http://schemas.openxmlformats.org/officeDocument/2006/relationships/image" Target="../media/image12.svg"/></Relationships>
</file>

<file path=ppt/diagrams/_rels/drawing5.xml.rels><?xml version="1.0" encoding="UTF-8" standalone="yes"?>
<Relationships xmlns="http://schemas.openxmlformats.org/package/2006/relationships"><Relationship Id="rId1"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48029C-E48D-4619-8495-4BA5AA1A7EE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724612F3-7E66-4893-9446-053A5CD87896}">
      <dgm:prSet/>
      <dgm:spPr/>
      <dgm:t>
        <a:bodyPr/>
        <a:lstStyle/>
        <a:p>
          <a:r>
            <a:rPr lang="en-US" b="1" i="0"/>
            <a:t>Restaurants</a:t>
          </a:r>
          <a:endParaRPr lang="en-US"/>
        </a:p>
      </dgm:t>
    </dgm:pt>
    <dgm:pt modelId="{8E68E202-2882-4BA8-901F-486EE2B65E2F}" type="parTrans" cxnId="{9D475B6D-51BF-4E2A-ADD5-92D67CF50336}">
      <dgm:prSet/>
      <dgm:spPr/>
      <dgm:t>
        <a:bodyPr/>
        <a:lstStyle/>
        <a:p>
          <a:endParaRPr lang="en-US"/>
        </a:p>
      </dgm:t>
    </dgm:pt>
    <dgm:pt modelId="{AB6B14A2-E5D5-47F5-9045-1A9049840F5E}" type="sibTrans" cxnId="{9D475B6D-51BF-4E2A-ADD5-92D67CF50336}">
      <dgm:prSet/>
      <dgm:spPr/>
      <dgm:t>
        <a:bodyPr/>
        <a:lstStyle/>
        <a:p>
          <a:endParaRPr lang="en-US"/>
        </a:p>
      </dgm:t>
    </dgm:pt>
    <dgm:pt modelId="{92E06162-729F-42E8-B40F-2E312D1A34A1}">
      <dgm:prSet/>
      <dgm:spPr/>
      <dgm:t>
        <a:bodyPr/>
        <a:lstStyle/>
        <a:p>
          <a:r>
            <a:rPr lang="en-US" b="1" i="0"/>
            <a:t>Food stands, food trucks, food carts</a:t>
          </a:r>
          <a:endParaRPr lang="en-US"/>
        </a:p>
      </dgm:t>
    </dgm:pt>
    <dgm:pt modelId="{4A2C6067-A9F1-4424-AC4A-E951C27F48CE}" type="parTrans" cxnId="{8960D642-F150-40DF-BEEA-63D39018BAFD}">
      <dgm:prSet/>
      <dgm:spPr/>
      <dgm:t>
        <a:bodyPr/>
        <a:lstStyle/>
        <a:p>
          <a:endParaRPr lang="en-US"/>
        </a:p>
      </dgm:t>
    </dgm:pt>
    <dgm:pt modelId="{A53D664E-DC01-45F3-9E5E-4D45BD9291CD}" type="sibTrans" cxnId="{8960D642-F150-40DF-BEEA-63D39018BAFD}">
      <dgm:prSet/>
      <dgm:spPr/>
      <dgm:t>
        <a:bodyPr/>
        <a:lstStyle/>
        <a:p>
          <a:endParaRPr lang="en-US"/>
        </a:p>
      </dgm:t>
    </dgm:pt>
    <dgm:pt modelId="{7AC48264-C143-4CE9-9CF2-F314D0F625F0}">
      <dgm:prSet/>
      <dgm:spPr/>
      <dgm:t>
        <a:bodyPr/>
        <a:lstStyle/>
        <a:p>
          <a:r>
            <a:rPr lang="en-US" b="1" i="0"/>
            <a:t>Caterers</a:t>
          </a:r>
          <a:endParaRPr lang="en-US"/>
        </a:p>
      </dgm:t>
    </dgm:pt>
    <dgm:pt modelId="{0608E174-9B87-42E2-BF2D-E95E818E76FB}" type="parTrans" cxnId="{E9A6C923-49D7-4364-A4AD-3399E44EAE52}">
      <dgm:prSet/>
      <dgm:spPr/>
      <dgm:t>
        <a:bodyPr/>
        <a:lstStyle/>
        <a:p>
          <a:endParaRPr lang="en-US"/>
        </a:p>
      </dgm:t>
    </dgm:pt>
    <dgm:pt modelId="{990C9BD6-8674-46F1-BED0-39E903BE05CE}" type="sibTrans" cxnId="{E9A6C923-49D7-4364-A4AD-3399E44EAE52}">
      <dgm:prSet/>
      <dgm:spPr/>
      <dgm:t>
        <a:bodyPr/>
        <a:lstStyle/>
        <a:p>
          <a:endParaRPr lang="en-US"/>
        </a:p>
      </dgm:t>
    </dgm:pt>
    <dgm:pt modelId="{5704B007-5FB8-410B-AAF0-CDC322C51349}">
      <dgm:prSet/>
      <dgm:spPr/>
      <dgm:t>
        <a:bodyPr/>
        <a:lstStyle/>
        <a:p>
          <a:r>
            <a:rPr lang="en-US" b="1" i="0"/>
            <a:t>Bars, saloons, lounges, taverns</a:t>
          </a:r>
          <a:endParaRPr lang="en-US"/>
        </a:p>
      </dgm:t>
    </dgm:pt>
    <dgm:pt modelId="{1E41EB58-7F66-44A0-9095-57887DA80FE4}" type="parTrans" cxnId="{C6386642-99AF-47CC-A62E-8896B573AE31}">
      <dgm:prSet/>
      <dgm:spPr/>
      <dgm:t>
        <a:bodyPr/>
        <a:lstStyle/>
        <a:p>
          <a:endParaRPr lang="en-US"/>
        </a:p>
      </dgm:t>
    </dgm:pt>
    <dgm:pt modelId="{F35C5F1D-1D15-4029-AE0E-7A01204A8A76}" type="sibTrans" cxnId="{C6386642-99AF-47CC-A62E-8896B573AE31}">
      <dgm:prSet/>
      <dgm:spPr/>
      <dgm:t>
        <a:bodyPr/>
        <a:lstStyle/>
        <a:p>
          <a:endParaRPr lang="en-US"/>
        </a:p>
      </dgm:t>
    </dgm:pt>
    <dgm:pt modelId="{D7AB8047-909F-4A76-AF5E-072794FF1B42}">
      <dgm:prSet/>
      <dgm:spPr/>
      <dgm:t>
        <a:bodyPr/>
        <a:lstStyle/>
        <a:p>
          <a:r>
            <a:rPr lang="en-US" b="1" i="0"/>
            <a:t>Licensed facilities or premises of a</a:t>
          </a:r>
          <a:endParaRPr lang="en-US"/>
        </a:p>
      </dgm:t>
    </dgm:pt>
    <dgm:pt modelId="{7D3AC8CA-759B-4BD9-898B-42C17D511F4E}" type="parTrans" cxnId="{BC85781D-9AB3-4A8B-8AF0-B42562D61AA0}">
      <dgm:prSet/>
      <dgm:spPr/>
      <dgm:t>
        <a:bodyPr/>
        <a:lstStyle/>
        <a:p>
          <a:endParaRPr lang="en-US"/>
        </a:p>
      </dgm:t>
    </dgm:pt>
    <dgm:pt modelId="{B5951E1D-5A63-4A1E-A013-10BBF964D41E}" type="sibTrans" cxnId="{BC85781D-9AB3-4A8B-8AF0-B42562D61AA0}">
      <dgm:prSet/>
      <dgm:spPr/>
      <dgm:t>
        <a:bodyPr/>
        <a:lstStyle/>
        <a:p>
          <a:endParaRPr lang="en-US"/>
        </a:p>
      </dgm:t>
    </dgm:pt>
    <dgm:pt modelId="{62D5DC4D-E694-4756-B365-903F0934A863}">
      <dgm:prSet/>
      <dgm:spPr/>
      <dgm:t>
        <a:bodyPr/>
        <a:lstStyle/>
        <a:p>
          <a:r>
            <a:rPr lang="en-US" b="1" i="0"/>
            <a:t>beverage alcohol producer were the</a:t>
          </a:r>
          <a:endParaRPr lang="en-US"/>
        </a:p>
      </dgm:t>
    </dgm:pt>
    <dgm:pt modelId="{D4522535-9991-4B77-91AF-2C95B59380C7}" type="parTrans" cxnId="{F5080A25-E2B5-40C0-A295-60E5774F340A}">
      <dgm:prSet/>
      <dgm:spPr/>
      <dgm:t>
        <a:bodyPr/>
        <a:lstStyle/>
        <a:p>
          <a:endParaRPr lang="en-US"/>
        </a:p>
      </dgm:t>
    </dgm:pt>
    <dgm:pt modelId="{FE57A8A5-0AE4-4CCF-8137-451EFD0BE807}" type="sibTrans" cxnId="{F5080A25-E2B5-40C0-A295-60E5774F340A}">
      <dgm:prSet/>
      <dgm:spPr/>
      <dgm:t>
        <a:bodyPr/>
        <a:lstStyle/>
        <a:p>
          <a:endParaRPr lang="en-US"/>
        </a:p>
      </dgm:t>
    </dgm:pt>
    <dgm:pt modelId="{D9A78447-1F21-4182-98D8-5E741C8574BA}">
      <dgm:prSet/>
      <dgm:spPr/>
      <dgm:t>
        <a:bodyPr/>
        <a:lstStyle/>
        <a:p>
          <a:r>
            <a:rPr lang="en-US" b="1" i="0"/>
            <a:t>public may taste, sample, or purchase</a:t>
          </a:r>
          <a:endParaRPr lang="en-US"/>
        </a:p>
      </dgm:t>
    </dgm:pt>
    <dgm:pt modelId="{8ED2249E-9F4E-44E7-BBE4-701CCD8F4B88}" type="parTrans" cxnId="{370A6AB6-69A0-4B0B-9898-8CC832EAFBCC}">
      <dgm:prSet/>
      <dgm:spPr/>
      <dgm:t>
        <a:bodyPr/>
        <a:lstStyle/>
        <a:p>
          <a:endParaRPr lang="en-US"/>
        </a:p>
      </dgm:t>
    </dgm:pt>
    <dgm:pt modelId="{FFF11555-674A-4740-9419-9191A99A00AC}" type="sibTrans" cxnId="{370A6AB6-69A0-4B0B-9898-8CC832EAFBCC}">
      <dgm:prSet/>
      <dgm:spPr/>
      <dgm:t>
        <a:bodyPr/>
        <a:lstStyle/>
        <a:p>
          <a:endParaRPr lang="en-US"/>
        </a:p>
      </dgm:t>
    </dgm:pt>
    <dgm:pt modelId="{8A24CA8E-9A56-4069-B7EC-EE11A9C4232B}">
      <dgm:prSet/>
      <dgm:spPr/>
      <dgm:t>
        <a:bodyPr/>
        <a:lstStyle/>
        <a:p>
          <a:r>
            <a:rPr lang="en-US" b="1" i="0"/>
            <a:t>Products</a:t>
          </a:r>
          <a:endParaRPr lang="en-US"/>
        </a:p>
      </dgm:t>
    </dgm:pt>
    <dgm:pt modelId="{7E6B7B63-354A-4D3C-A952-98ACF96593FE}" type="parTrans" cxnId="{D20414F5-FD59-461C-AB66-46B1736A0CC6}">
      <dgm:prSet/>
      <dgm:spPr/>
      <dgm:t>
        <a:bodyPr/>
        <a:lstStyle/>
        <a:p>
          <a:endParaRPr lang="en-US"/>
        </a:p>
      </dgm:t>
    </dgm:pt>
    <dgm:pt modelId="{6DC97201-8F3A-4A47-83DC-6F4D7A3C0E23}" type="sibTrans" cxnId="{D20414F5-FD59-461C-AB66-46B1736A0CC6}">
      <dgm:prSet/>
      <dgm:spPr/>
      <dgm:t>
        <a:bodyPr/>
        <a:lstStyle/>
        <a:p>
          <a:endParaRPr lang="en-US"/>
        </a:p>
      </dgm:t>
    </dgm:pt>
    <dgm:pt modelId="{40AC88F9-F95E-4CE0-BAE9-59D6D0AE25D3}">
      <dgm:prSet/>
      <dgm:spPr/>
      <dgm:t>
        <a:bodyPr/>
        <a:lstStyle/>
        <a:p>
          <a:r>
            <a:rPr lang="en-US" b="1"/>
            <a:t>Other similar places of business in</a:t>
          </a:r>
          <a:endParaRPr lang="en-US"/>
        </a:p>
      </dgm:t>
    </dgm:pt>
    <dgm:pt modelId="{30B217E4-4EDC-4CC0-BB4D-185814034DDF}" type="parTrans" cxnId="{C85D2E8F-6378-4D3D-A120-13D7D5E4FB61}">
      <dgm:prSet/>
      <dgm:spPr/>
      <dgm:t>
        <a:bodyPr/>
        <a:lstStyle/>
        <a:p>
          <a:endParaRPr lang="en-US"/>
        </a:p>
      </dgm:t>
    </dgm:pt>
    <dgm:pt modelId="{F4F9153F-A587-4A26-B721-C89000DFB8E5}" type="sibTrans" cxnId="{C85D2E8F-6378-4D3D-A120-13D7D5E4FB61}">
      <dgm:prSet/>
      <dgm:spPr/>
      <dgm:t>
        <a:bodyPr/>
        <a:lstStyle/>
        <a:p>
          <a:endParaRPr lang="en-US"/>
        </a:p>
      </dgm:t>
    </dgm:pt>
    <dgm:pt modelId="{661B4F27-1AF8-42F1-AC51-5F46A47D67C8}">
      <dgm:prSet/>
      <dgm:spPr/>
      <dgm:t>
        <a:bodyPr/>
        <a:lstStyle/>
        <a:p>
          <a:r>
            <a:rPr lang="en-US" b="1"/>
            <a:t>which the public or patrons assemble</a:t>
          </a:r>
          <a:endParaRPr lang="en-US"/>
        </a:p>
      </dgm:t>
    </dgm:pt>
    <dgm:pt modelId="{3E3D8534-9D6E-4319-9FED-BF1B5E08B343}" type="parTrans" cxnId="{ED1DF456-E58D-4B9E-9C9B-A9AD65A1AEED}">
      <dgm:prSet/>
      <dgm:spPr/>
      <dgm:t>
        <a:bodyPr/>
        <a:lstStyle/>
        <a:p>
          <a:endParaRPr lang="en-US"/>
        </a:p>
      </dgm:t>
    </dgm:pt>
    <dgm:pt modelId="{EEC6A784-1A1A-444E-BCDA-8B812792D89B}" type="sibTrans" cxnId="{ED1DF456-E58D-4B9E-9C9B-A9AD65A1AEED}">
      <dgm:prSet/>
      <dgm:spPr/>
      <dgm:t>
        <a:bodyPr/>
        <a:lstStyle/>
        <a:p>
          <a:endParaRPr lang="en-US"/>
        </a:p>
      </dgm:t>
    </dgm:pt>
    <dgm:pt modelId="{5EDD47C3-F993-4745-92A8-D8DA370B21E8}">
      <dgm:prSet/>
      <dgm:spPr/>
      <dgm:t>
        <a:bodyPr/>
        <a:lstStyle/>
        <a:p>
          <a:r>
            <a:rPr lang="en-US" b="1"/>
            <a:t>Snack and nonalcoholic beverage bars</a:t>
          </a:r>
          <a:endParaRPr lang="en-US"/>
        </a:p>
      </dgm:t>
    </dgm:pt>
    <dgm:pt modelId="{0412156F-3B91-449D-8104-0791154B53F1}" type="parTrans" cxnId="{F98F5680-9BC4-4EAB-8EB2-7F799BB036A8}">
      <dgm:prSet/>
      <dgm:spPr/>
      <dgm:t>
        <a:bodyPr/>
        <a:lstStyle/>
        <a:p>
          <a:endParaRPr lang="en-US"/>
        </a:p>
      </dgm:t>
    </dgm:pt>
    <dgm:pt modelId="{ED885B48-99CF-4CBE-B673-B08A8F460637}" type="sibTrans" cxnId="{F98F5680-9BC4-4EAB-8EB2-7F799BB036A8}">
      <dgm:prSet/>
      <dgm:spPr/>
      <dgm:t>
        <a:bodyPr/>
        <a:lstStyle/>
        <a:p>
          <a:endParaRPr lang="en-US"/>
        </a:p>
      </dgm:t>
    </dgm:pt>
    <dgm:pt modelId="{AD088EED-3E58-4A27-9B09-B2D580CF1D03}">
      <dgm:prSet/>
      <dgm:spPr/>
      <dgm:t>
        <a:bodyPr/>
        <a:lstStyle/>
        <a:p>
          <a:r>
            <a:rPr lang="en-US" b="1"/>
            <a:t>*Bakeries</a:t>
          </a:r>
          <a:endParaRPr lang="en-US"/>
        </a:p>
      </dgm:t>
    </dgm:pt>
    <dgm:pt modelId="{214EEAB6-1344-47E8-83AC-0B1BC5B82D81}" type="parTrans" cxnId="{4224E017-69FF-4521-AB5D-8F6437A93AFB}">
      <dgm:prSet/>
      <dgm:spPr/>
      <dgm:t>
        <a:bodyPr/>
        <a:lstStyle/>
        <a:p>
          <a:endParaRPr lang="en-US"/>
        </a:p>
      </dgm:t>
    </dgm:pt>
    <dgm:pt modelId="{A9D962D9-5A20-44E7-9E9C-0B36B24F4A2A}" type="sibTrans" cxnId="{4224E017-69FF-4521-AB5D-8F6437A93AFB}">
      <dgm:prSet/>
      <dgm:spPr/>
      <dgm:t>
        <a:bodyPr/>
        <a:lstStyle/>
        <a:p>
          <a:endParaRPr lang="en-US"/>
        </a:p>
      </dgm:t>
    </dgm:pt>
    <dgm:pt modelId="{90C51FCA-435F-4DCB-9C44-122FB580C7E3}">
      <dgm:prSet/>
      <dgm:spPr/>
      <dgm:t>
        <a:bodyPr/>
        <a:lstStyle/>
        <a:p>
          <a:r>
            <a:rPr lang="en-US" b="1"/>
            <a:t>*Brewpubs, tasting rooms, taprooms</a:t>
          </a:r>
          <a:endParaRPr lang="en-US"/>
        </a:p>
      </dgm:t>
    </dgm:pt>
    <dgm:pt modelId="{7C842D98-EF2D-4670-AE00-F18AF21C2FE8}" type="parTrans" cxnId="{64F856BD-806E-48D0-8D0B-35E085E79C0C}">
      <dgm:prSet/>
      <dgm:spPr/>
      <dgm:t>
        <a:bodyPr/>
        <a:lstStyle/>
        <a:p>
          <a:endParaRPr lang="en-US"/>
        </a:p>
      </dgm:t>
    </dgm:pt>
    <dgm:pt modelId="{80D862D7-9A2F-40D3-9A2B-0AB8FB0001CD}" type="sibTrans" cxnId="{64F856BD-806E-48D0-8D0B-35E085E79C0C}">
      <dgm:prSet/>
      <dgm:spPr/>
      <dgm:t>
        <a:bodyPr/>
        <a:lstStyle/>
        <a:p>
          <a:endParaRPr lang="en-US"/>
        </a:p>
      </dgm:t>
    </dgm:pt>
    <dgm:pt modelId="{059034F5-1BFB-4759-B1C8-84D0A86AE343}">
      <dgm:prSet/>
      <dgm:spPr/>
      <dgm:t>
        <a:bodyPr/>
        <a:lstStyle/>
        <a:p>
          <a:r>
            <a:rPr lang="en-US" b="1"/>
            <a:t>*Breweries and/or microbreweries</a:t>
          </a:r>
          <a:endParaRPr lang="en-US"/>
        </a:p>
      </dgm:t>
    </dgm:pt>
    <dgm:pt modelId="{CD0BD8DD-D2CE-41B7-AED1-DAA08D02C508}" type="parTrans" cxnId="{8184F350-03C9-4320-B528-4A3A12DE13C6}">
      <dgm:prSet/>
      <dgm:spPr/>
      <dgm:t>
        <a:bodyPr/>
        <a:lstStyle/>
        <a:p>
          <a:endParaRPr lang="en-US"/>
        </a:p>
      </dgm:t>
    </dgm:pt>
    <dgm:pt modelId="{A366E23A-3980-466D-8F69-A3BA122A980D}" type="sibTrans" cxnId="{8184F350-03C9-4320-B528-4A3A12DE13C6}">
      <dgm:prSet/>
      <dgm:spPr/>
      <dgm:t>
        <a:bodyPr/>
        <a:lstStyle/>
        <a:p>
          <a:endParaRPr lang="en-US"/>
        </a:p>
      </dgm:t>
    </dgm:pt>
    <dgm:pt modelId="{7ACF2BA9-41CB-40D4-95DA-1E7F9E072FBA}">
      <dgm:prSet/>
      <dgm:spPr/>
      <dgm:t>
        <a:bodyPr/>
        <a:lstStyle/>
        <a:p>
          <a:r>
            <a:rPr lang="en-US" b="1"/>
            <a:t>*Wineries and distilleries</a:t>
          </a:r>
          <a:endParaRPr lang="en-US"/>
        </a:p>
      </dgm:t>
    </dgm:pt>
    <dgm:pt modelId="{8D49F3A2-93BA-4061-89BC-0991064DBBB5}" type="parTrans" cxnId="{5BDE04B0-17D0-4161-8F2A-A2A9FBC6E13F}">
      <dgm:prSet/>
      <dgm:spPr/>
      <dgm:t>
        <a:bodyPr/>
        <a:lstStyle/>
        <a:p>
          <a:endParaRPr lang="en-US"/>
        </a:p>
      </dgm:t>
    </dgm:pt>
    <dgm:pt modelId="{8D7DA74B-8821-44EB-880A-62FDB0028424}" type="sibTrans" cxnId="{5BDE04B0-17D0-4161-8F2A-A2A9FBC6E13F}">
      <dgm:prSet/>
      <dgm:spPr/>
      <dgm:t>
        <a:bodyPr/>
        <a:lstStyle/>
        <a:p>
          <a:endParaRPr lang="en-US"/>
        </a:p>
      </dgm:t>
    </dgm:pt>
    <dgm:pt modelId="{FF12A9AA-F6A6-4856-BE54-0E18E575B697}">
      <dgm:prSet/>
      <dgm:spPr/>
      <dgm:t>
        <a:bodyPr/>
        <a:lstStyle/>
        <a:p>
          <a:r>
            <a:rPr lang="en-US" b="1"/>
            <a:t>**Inns</a:t>
          </a:r>
          <a:endParaRPr lang="en-US"/>
        </a:p>
      </dgm:t>
    </dgm:pt>
    <dgm:pt modelId="{9C89FA5E-B5E9-4D6E-9A69-2F236D6EEB9C}" type="parTrans" cxnId="{B08ACB0A-1B66-4728-9C62-9DB0F9950B0D}">
      <dgm:prSet/>
      <dgm:spPr/>
      <dgm:t>
        <a:bodyPr/>
        <a:lstStyle/>
        <a:p>
          <a:endParaRPr lang="en-US"/>
        </a:p>
      </dgm:t>
    </dgm:pt>
    <dgm:pt modelId="{1FE89A1D-80D3-41A1-B32F-8DE25734F74A}" type="sibTrans" cxnId="{B08ACB0A-1B66-4728-9C62-9DB0F9950B0D}">
      <dgm:prSet/>
      <dgm:spPr/>
      <dgm:t>
        <a:bodyPr/>
        <a:lstStyle/>
        <a:p>
          <a:endParaRPr lang="en-US"/>
        </a:p>
      </dgm:t>
    </dgm:pt>
    <dgm:pt modelId="{469C2C5C-9FC7-4285-8A47-3B9DE704AB04}" type="pres">
      <dgm:prSet presAssocID="{6748029C-E48D-4619-8495-4BA5AA1A7EEF}" presName="vert0" presStyleCnt="0">
        <dgm:presLayoutVars>
          <dgm:dir/>
          <dgm:animOne val="branch"/>
          <dgm:animLvl val="lvl"/>
        </dgm:presLayoutVars>
      </dgm:prSet>
      <dgm:spPr/>
    </dgm:pt>
    <dgm:pt modelId="{C4E51AC8-4DD1-4505-9CB9-61F972902AE1}" type="pres">
      <dgm:prSet presAssocID="{724612F3-7E66-4893-9446-053A5CD87896}" presName="thickLine" presStyleLbl="alignNode1" presStyleIdx="0" presStyleCnt="16"/>
      <dgm:spPr/>
    </dgm:pt>
    <dgm:pt modelId="{D84EA181-0EBD-41A1-81BD-DE186340B1AC}" type="pres">
      <dgm:prSet presAssocID="{724612F3-7E66-4893-9446-053A5CD87896}" presName="horz1" presStyleCnt="0"/>
      <dgm:spPr/>
    </dgm:pt>
    <dgm:pt modelId="{3F4683E5-275D-4E03-8B42-6D9B4A0B1F64}" type="pres">
      <dgm:prSet presAssocID="{724612F3-7E66-4893-9446-053A5CD87896}" presName="tx1" presStyleLbl="revTx" presStyleIdx="0" presStyleCnt="16"/>
      <dgm:spPr/>
    </dgm:pt>
    <dgm:pt modelId="{31E80FDA-2ADB-4A49-A2F0-8EB907AC665A}" type="pres">
      <dgm:prSet presAssocID="{724612F3-7E66-4893-9446-053A5CD87896}" presName="vert1" presStyleCnt="0"/>
      <dgm:spPr/>
    </dgm:pt>
    <dgm:pt modelId="{76F83C31-7E2E-48E4-971B-000175BED7BF}" type="pres">
      <dgm:prSet presAssocID="{92E06162-729F-42E8-B40F-2E312D1A34A1}" presName="thickLine" presStyleLbl="alignNode1" presStyleIdx="1" presStyleCnt="16"/>
      <dgm:spPr/>
    </dgm:pt>
    <dgm:pt modelId="{FF3A7234-062E-49B1-AED5-B1E34DCB85E4}" type="pres">
      <dgm:prSet presAssocID="{92E06162-729F-42E8-B40F-2E312D1A34A1}" presName="horz1" presStyleCnt="0"/>
      <dgm:spPr/>
    </dgm:pt>
    <dgm:pt modelId="{BFC14F63-2505-4BFB-868C-07C403697AB5}" type="pres">
      <dgm:prSet presAssocID="{92E06162-729F-42E8-B40F-2E312D1A34A1}" presName="tx1" presStyleLbl="revTx" presStyleIdx="1" presStyleCnt="16"/>
      <dgm:spPr/>
    </dgm:pt>
    <dgm:pt modelId="{E917CA63-7E19-43A0-A19A-8D5DD78844DC}" type="pres">
      <dgm:prSet presAssocID="{92E06162-729F-42E8-B40F-2E312D1A34A1}" presName="vert1" presStyleCnt="0"/>
      <dgm:spPr/>
    </dgm:pt>
    <dgm:pt modelId="{691B6518-A4D9-4E85-AD05-98F89099E786}" type="pres">
      <dgm:prSet presAssocID="{7AC48264-C143-4CE9-9CF2-F314D0F625F0}" presName="thickLine" presStyleLbl="alignNode1" presStyleIdx="2" presStyleCnt="16"/>
      <dgm:spPr/>
    </dgm:pt>
    <dgm:pt modelId="{B40EDCE1-42D0-4F90-93B6-F8E54C169B35}" type="pres">
      <dgm:prSet presAssocID="{7AC48264-C143-4CE9-9CF2-F314D0F625F0}" presName="horz1" presStyleCnt="0"/>
      <dgm:spPr/>
    </dgm:pt>
    <dgm:pt modelId="{B7EFA174-637C-4E5F-9500-C55CF3F77E33}" type="pres">
      <dgm:prSet presAssocID="{7AC48264-C143-4CE9-9CF2-F314D0F625F0}" presName="tx1" presStyleLbl="revTx" presStyleIdx="2" presStyleCnt="16"/>
      <dgm:spPr/>
    </dgm:pt>
    <dgm:pt modelId="{6509F8C8-C489-4ADF-B75D-7BFB14F9B9EF}" type="pres">
      <dgm:prSet presAssocID="{7AC48264-C143-4CE9-9CF2-F314D0F625F0}" presName="vert1" presStyleCnt="0"/>
      <dgm:spPr/>
    </dgm:pt>
    <dgm:pt modelId="{FB1F8BD6-16A2-41E8-BF32-2A6BFA435B0E}" type="pres">
      <dgm:prSet presAssocID="{5704B007-5FB8-410B-AAF0-CDC322C51349}" presName="thickLine" presStyleLbl="alignNode1" presStyleIdx="3" presStyleCnt="16"/>
      <dgm:spPr/>
    </dgm:pt>
    <dgm:pt modelId="{70863E0F-7F89-4E81-9F8A-2CF3719C5CA2}" type="pres">
      <dgm:prSet presAssocID="{5704B007-5FB8-410B-AAF0-CDC322C51349}" presName="horz1" presStyleCnt="0"/>
      <dgm:spPr/>
    </dgm:pt>
    <dgm:pt modelId="{37EF637B-E957-4995-B938-64B94080CB85}" type="pres">
      <dgm:prSet presAssocID="{5704B007-5FB8-410B-AAF0-CDC322C51349}" presName="tx1" presStyleLbl="revTx" presStyleIdx="3" presStyleCnt="16"/>
      <dgm:spPr/>
    </dgm:pt>
    <dgm:pt modelId="{0B2AD8C0-0FD2-4836-8B75-0620E59E4E05}" type="pres">
      <dgm:prSet presAssocID="{5704B007-5FB8-410B-AAF0-CDC322C51349}" presName="vert1" presStyleCnt="0"/>
      <dgm:spPr/>
    </dgm:pt>
    <dgm:pt modelId="{FB323387-7FE9-4597-8E8D-01D012603268}" type="pres">
      <dgm:prSet presAssocID="{D7AB8047-909F-4A76-AF5E-072794FF1B42}" presName="thickLine" presStyleLbl="alignNode1" presStyleIdx="4" presStyleCnt="16"/>
      <dgm:spPr/>
    </dgm:pt>
    <dgm:pt modelId="{8329772B-7A37-4C39-8D0B-8613D7EAB1A6}" type="pres">
      <dgm:prSet presAssocID="{D7AB8047-909F-4A76-AF5E-072794FF1B42}" presName="horz1" presStyleCnt="0"/>
      <dgm:spPr/>
    </dgm:pt>
    <dgm:pt modelId="{7545F757-B5FD-4D5F-97F8-9E28CB398C15}" type="pres">
      <dgm:prSet presAssocID="{D7AB8047-909F-4A76-AF5E-072794FF1B42}" presName="tx1" presStyleLbl="revTx" presStyleIdx="4" presStyleCnt="16"/>
      <dgm:spPr/>
    </dgm:pt>
    <dgm:pt modelId="{E45EBA54-E3F3-4F56-974A-AD4BF54A1FAC}" type="pres">
      <dgm:prSet presAssocID="{D7AB8047-909F-4A76-AF5E-072794FF1B42}" presName="vert1" presStyleCnt="0"/>
      <dgm:spPr/>
    </dgm:pt>
    <dgm:pt modelId="{7386591C-BC99-4AE9-973F-97C8B9AF06B0}" type="pres">
      <dgm:prSet presAssocID="{62D5DC4D-E694-4756-B365-903F0934A863}" presName="thickLine" presStyleLbl="alignNode1" presStyleIdx="5" presStyleCnt="16"/>
      <dgm:spPr/>
    </dgm:pt>
    <dgm:pt modelId="{AA2BCA38-E642-42F2-AD5A-AA199579D26F}" type="pres">
      <dgm:prSet presAssocID="{62D5DC4D-E694-4756-B365-903F0934A863}" presName="horz1" presStyleCnt="0"/>
      <dgm:spPr/>
    </dgm:pt>
    <dgm:pt modelId="{F2F76B61-9EF2-4BC6-8353-25184CB278BF}" type="pres">
      <dgm:prSet presAssocID="{62D5DC4D-E694-4756-B365-903F0934A863}" presName="tx1" presStyleLbl="revTx" presStyleIdx="5" presStyleCnt="16"/>
      <dgm:spPr/>
    </dgm:pt>
    <dgm:pt modelId="{CCBF1ABB-FFFE-4A67-A904-A10DD8696807}" type="pres">
      <dgm:prSet presAssocID="{62D5DC4D-E694-4756-B365-903F0934A863}" presName="vert1" presStyleCnt="0"/>
      <dgm:spPr/>
    </dgm:pt>
    <dgm:pt modelId="{3E45CD5D-3E1D-411A-82FD-8469499ED58F}" type="pres">
      <dgm:prSet presAssocID="{D9A78447-1F21-4182-98D8-5E741C8574BA}" presName="thickLine" presStyleLbl="alignNode1" presStyleIdx="6" presStyleCnt="16"/>
      <dgm:spPr/>
    </dgm:pt>
    <dgm:pt modelId="{C5DACA07-0E5B-4FCA-B158-15B0C8F96702}" type="pres">
      <dgm:prSet presAssocID="{D9A78447-1F21-4182-98D8-5E741C8574BA}" presName="horz1" presStyleCnt="0"/>
      <dgm:spPr/>
    </dgm:pt>
    <dgm:pt modelId="{BC65EE38-2DF2-497E-92B1-78E5E1FD9B3E}" type="pres">
      <dgm:prSet presAssocID="{D9A78447-1F21-4182-98D8-5E741C8574BA}" presName="tx1" presStyleLbl="revTx" presStyleIdx="6" presStyleCnt="16"/>
      <dgm:spPr/>
    </dgm:pt>
    <dgm:pt modelId="{8D7A5F44-FE0E-4437-BFFA-335A38B0707F}" type="pres">
      <dgm:prSet presAssocID="{D9A78447-1F21-4182-98D8-5E741C8574BA}" presName="vert1" presStyleCnt="0"/>
      <dgm:spPr/>
    </dgm:pt>
    <dgm:pt modelId="{281A1974-6B5B-4161-84BB-0A1C78AC5443}" type="pres">
      <dgm:prSet presAssocID="{8A24CA8E-9A56-4069-B7EC-EE11A9C4232B}" presName="thickLine" presStyleLbl="alignNode1" presStyleIdx="7" presStyleCnt="16"/>
      <dgm:spPr/>
    </dgm:pt>
    <dgm:pt modelId="{2591BFD0-F708-4D51-933B-F2AEF46A52FF}" type="pres">
      <dgm:prSet presAssocID="{8A24CA8E-9A56-4069-B7EC-EE11A9C4232B}" presName="horz1" presStyleCnt="0"/>
      <dgm:spPr/>
    </dgm:pt>
    <dgm:pt modelId="{57C7239C-6B56-46F4-8FD1-0A24EDE05298}" type="pres">
      <dgm:prSet presAssocID="{8A24CA8E-9A56-4069-B7EC-EE11A9C4232B}" presName="tx1" presStyleLbl="revTx" presStyleIdx="7" presStyleCnt="16"/>
      <dgm:spPr/>
    </dgm:pt>
    <dgm:pt modelId="{1856567B-AC51-4819-955C-B22B49E9EE6E}" type="pres">
      <dgm:prSet presAssocID="{8A24CA8E-9A56-4069-B7EC-EE11A9C4232B}" presName="vert1" presStyleCnt="0"/>
      <dgm:spPr/>
    </dgm:pt>
    <dgm:pt modelId="{885274AA-ADA5-404C-8F8A-7EB9DAC8B752}" type="pres">
      <dgm:prSet presAssocID="{40AC88F9-F95E-4CE0-BAE9-59D6D0AE25D3}" presName="thickLine" presStyleLbl="alignNode1" presStyleIdx="8" presStyleCnt="16"/>
      <dgm:spPr/>
    </dgm:pt>
    <dgm:pt modelId="{3A71DA4B-FBA8-41BA-9CFD-F3034E277113}" type="pres">
      <dgm:prSet presAssocID="{40AC88F9-F95E-4CE0-BAE9-59D6D0AE25D3}" presName="horz1" presStyleCnt="0"/>
      <dgm:spPr/>
    </dgm:pt>
    <dgm:pt modelId="{6D40AD02-4DD8-4D3F-AED3-F2FFD2BD7F10}" type="pres">
      <dgm:prSet presAssocID="{40AC88F9-F95E-4CE0-BAE9-59D6D0AE25D3}" presName="tx1" presStyleLbl="revTx" presStyleIdx="8" presStyleCnt="16"/>
      <dgm:spPr/>
    </dgm:pt>
    <dgm:pt modelId="{0EB10EFB-994C-4D9B-96AE-04310623ECE6}" type="pres">
      <dgm:prSet presAssocID="{40AC88F9-F95E-4CE0-BAE9-59D6D0AE25D3}" presName="vert1" presStyleCnt="0"/>
      <dgm:spPr/>
    </dgm:pt>
    <dgm:pt modelId="{B2B4BD27-B32E-4EBF-BA3E-C4056A9B9408}" type="pres">
      <dgm:prSet presAssocID="{661B4F27-1AF8-42F1-AC51-5F46A47D67C8}" presName="thickLine" presStyleLbl="alignNode1" presStyleIdx="9" presStyleCnt="16"/>
      <dgm:spPr/>
    </dgm:pt>
    <dgm:pt modelId="{D63E7D5F-FF97-4019-9145-034FB9388D23}" type="pres">
      <dgm:prSet presAssocID="{661B4F27-1AF8-42F1-AC51-5F46A47D67C8}" presName="horz1" presStyleCnt="0"/>
      <dgm:spPr/>
    </dgm:pt>
    <dgm:pt modelId="{83C5DF69-F7CB-427C-B4BE-A6383C6AD274}" type="pres">
      <dgm:prSet presAssocID="{661B4F27-1AF8-42F1-AC51-5F46A47D67C8}" presName="tx1" presStyleLbl="revTx" presStyleIdx="9" presStyleCnt="16"/>
      <dgm:spPr/>
    </dgm:pt>
    <dgm:pt modelId="{AE26D0F9-AE88-40F3-B4A0-E3E508771D8C}" type="pres">
      <dgm:prSet presAssocID="{661B4F27-1AF8-42F1-AC51-5F46A47D67C8}" presName="vert1" presStyleCnt="0"/>
      <dgm:spPr/>
    </dgm:pt>
    <dgm:pt modelId="{61909295-D285-45E5-8DB6-4711320385C0}" type="pres">
      <dgm:prSet presAssocID="{5EDD47C3-F993-4745-92A8-D8DA370B21E8}" presName="thickLine" presStyleLbl="alignNode1" presStyleIdx="10" presStyleCnt="16"/>
      <dgm:spPr/>
    </dgm:pt>
    <dgm:pt modelId="{34793FEB-F3B0-4273-ABD4-40EDD8908E42}" type="pres">
      <dgm:prSet presAssocID="{5EDD47C3-F993-4745-92A8-D8DA370B21E8}" presName="horz1" presStyleCnt="0"/>
      <dgm:spPr/>
    </dgm:pt>
    <dgm:pt modelId="{7271D902-D632-4BD2-B86A-B0FAA716215A}" type="pres">
      <dgm:prSet presAssocID="{5EDD47C3-F993-4745-92A8-D8DA370B21E8}" presName="tx1" presStyleLbl="revTx" presStyleIdx="10" presStyleCnt="16"/>
      <dgm:spPr/>
    </dgm:pt>
    <dgm:pt modelId="{E007F4B1-5F73-46DB-82D8-A1FB1D0B51F8}" type="pres">
      <dgm:prSet presAssocID="{5EDD47C3-F993-4745-92A8-D8DA370B21E8}" presName="vert1" presStyleCnt="0"/>
      <dgm:spPr/>
    </dgm:pt>
    <dgm:pt modelId="{8B5B78F9-5423-4BE7-B64E-EE30951BC2C8}" type="pres">
      <dgm:prSet presAssocID="{AD088EED-3E58-4A27-9B09-B2D580CF1D03}" presName="thickLine" presStyleLbl="alignNode1" presStyleIdx="11" presStyleCnt="16"/>
      <dgm:spPr/>
    </dgm:pt>
    <dgm:pt modelId="{D472A5A1-20E2-42D4-9C31-DB2C24FE4A83}" type="pres">
      <dgm:prSet presAssocID="{AD088EED-3E58-4A27-9B09-B2D580CF1D03}" presName="horz1" presStyleCnt="0"/>
      <dgm:spPr/>
    </dgm:pt>
    <dgm:pt modelId="{89C5F533-F61A-4BBB-93A8-8B26658C5CF8}" type="pres">
      <dgm:prSet presAssocID="{AD088EED-3E58-4A27-9B09-B2D580CF1D03}" presName="tx1" presStyleLbl="revTx" presStyleIdx="11" presStyleCnt="16"/>
      <dgm:spPr/>
    </dgm:pt>
    <dgm:pt modelId="{4DF60B4B-A8C1-4507-B525-818E5130F986}" type="pres">
      <dgm:prSet presAssocID="{AD088EED-3E58-4A27-9B09-B2D580CF1D03}" presName="vert1" presStyleCnt="0"/>
      <dgm:spPr/>
    </dgm:pt>
    <dgm:pt modelId="{D61DD0CD-F6A8-4A19-B3CE-73F1BD551778}" type="pres">
      <dgm:prSet presAssocID="{90C51FCA-435F-4DCB-9C44-122FB580C7E3}" presName="thickLine" presStyleLbl="alignNode1" presStyleIdx="12" presStyleCnt="16"/>
      <dgm:spPr/>
    </dgm:pt>
    <dgm:pt modelId="{53F02DC4-DA57-4C6E-AC70-81251354343C}" type="pres">
      <dgm:prSet presAssocID="{90C51FCA-435F-4DCB-9C44-122FB580C7E3}" presName="horz1" presStyleCnt="0"/>
      <dgm:spPr/>
    </dgm:pt>
    <dgm:pt modelId="{7F9DACC8-54D9-462C-BCEA-496AF6E47101}" type="pres">
      <dgm:prSet presAssocID="{90C51FCA-435F-4DCB-9C44-122FB580C7E3}" presName="tx1" presStyleLbl="revTx" presStyleIdx="12" presStyleCnt="16"/>
      <dgm:spPr/>
    </dgm:pt>
    <dgm:pt modelId="{E2DC7692-E446-4AB6-9332-3C4FA8797BF6}" type="pres">
      <dgm:prSet presAssocID="{90C51FCA-435F-4DCB-9C44-122FB580C7E3}" presName="vert1" presStyleCnt="0"/>
      <dgm:spPr/>
    </dgm:pt>
    <dgm:pt modelId="{8A3B66C6-250B-4749-81DB-FFE8E061E999}" type="pres">
      <dgm:prSet presAssocID="{059034F5-1BFB-4759-B1C8-84D0A86AE343}" presName="thickLine" presStyleLbl="alignNode1" presStyleIdx="13" presStyleCnt="16"/>
      <dgm:spPr/>
    </dgm:pt>
    <dgm:pt modelId="{7D2E103A-9482-408C-BF38-136F05272EE9}" type="pres">
      <dgm:prSet presAssocID="{059034F5-1BFB-4759-B1C8-84D0A86AE343}" presName="horz1" presStyleCnt="0"/>
      <dgm:spPr/>
    </dgm:pt>
    <dgm:pt modelId="{9A5EF98F-4B09-4BB7-94C9-30EDAADE4AE1}" type="pres">
      <dgm:prSet presAssocID="{059034F5-1BFB-4759-B1C8-84D0A86AE343}" presName="tx1" presStyleLbl="revTx" presStyleIdx="13" presStyleCnt="16"/>
      <dgm:spPr/>
    </dgm:pt>
    <dgm:pt modelId="{000EDB50-FDE3-416D-A0F8-5CC6512FD643}" type="pres">
      <dgm:prSet presAssocID="{059034F5-1BFB-4759-B1C8-84D0A86AE343}" presName="vert1" presStyleCnt="0"/>
      <dgm:spPr/>
    </dgm:pt>
    <dgm:pt modelId="{F4ED93FD-FD73-4000-AB42-466CB8C1B718}" type="pres">
      <dgm:prSet presAssocID="{7ACF2BA9-41CB-40D4-95DA-1E7F9E072FBA}" presName="thickLine" presStyleLbl="alignNode1" presStyleIdx="14" presStyleCnt="16"/>
      <dgm:spPr/>
    </dgm:pt>
    <dgm:pt modelId="{CB38E4E1-11E5-492C-AB0E-4674369CAB2B}" type="pres">
      <dgm:prSet presAssocID="{7ACF2BA9-41CB-40D4-95DA-1E7F9E072FBA}" presName="horz1" presStyleCnt="0"/>
      <dgm:spPr/>
    </dgm:pt>
    <dgm:pt modelId="{394CDC75-1320-4A61-939C-95EE12BC9763}" type="pres">
      <dgm:prSet presAssocID="{7ACF2BA9-41CB-40D4-95DA-1E7F9E072FBA}" presName="tx1" presStyleLbl="revTx" presStyleIdx="14" presStyleCnt="16"/>
      <dgm:spPr/>
    </dgm:pt>
    <dgm:pt modelId="{760D4C92-6CA6-44E4-9E3D-DF59D36ABA0F}" type="pres">
      <dgm:prSet presAssocID="{7ACF2BA9-41CB-40D4-95DA-1E7F9E072FBA}" presName="vert1" presStyleCnt="0"/>
      <dgm:spPr/>
    </dgm:pt>
    <dgm:pt modelId="{CC2C4220-7C98-4AEA-9145-9558DCCCABED}" type="pres">
      <dgm:prSet presAssocID="{FF12A9AA-F6A6-4856-BE54-0E18E575B697}" presName="thickLine" presStyleLbl="alignNode1" presStyleIdx="15" presStyleCnt="16"/>
      <dgm:spPr/>
    </dgm:pt>
    <dgm:pt modelId="{9A3740F6-1EEC-48F2-8378-9B8D7D664BBC}" type="pres">
      <dgm:prSet presAssocID="{FF12A9AA-F6A6-4856-BE54-0E18E575B697}" presName="horz1" presStyleCnt="0"/>
      <dgm:spPr/>
    </dgm:pt>
    <dgm:pt modelId="{9780B805-96D2-493E-BAF5-852066068B7F}" type="pres">
      <dgm:prSet presAssocID="{FF12A9AA-F6A6-4856-BE54-0E18E575B697}" presName="tx1" presStyleLbl="revTx" presStyleIdx="15" presStyleCnt="16"/>
      <dgm:spPr/>
    </dgm:pt>
    <dgm:pt modelId="{42457D4E-EECE-4769-A943-4CCF297C441C}" type="pres">
      <dgm:prSet presAssocID="{FF12A9AA-F6A6-4856-BE54-0E18E575B697}" presName="vert1" presStyleCnt="0"/>
      <dgm:spPr/>
    </dgm:pt>
  </dgm:ptLst>
  <dgm:cxnLst>
    <dgm:cxn modelId="{46B35307-9258-4BB1-BA2D-90A12DBF2BAC}" type="presOf" srcId="{724612F3-7E66-4893-9446-053A5CD87896}" destId="{3F4683E5-275D-4E03-8B42-6D9B4A0B1F64}" srcOrd="0" destOrd="0" presId="urn:microsoft.com/office/officeart/2008/layout/LinedList"/>
    <dgm:cxn modelId="{B08ACB0A-1B66-4728-9C62-9DB0F9950B0D}" srcId="{6748029C-E48D-4619-8495-4BA5AA1A7EEF}" destId="{FF12A9AA-F6A6-4856-BE54-0E18E575B697}" srcOrd="15" destOrd="0" parTransId="{9C89FA5E-B5E9-4D6E-9A69-2F236D6EEB9C}" sibTransId="{1FE89A1D-80D3-41A1-B32F-8DE25734F74A}"/>
    <dgm:cxn modelId="{4224E017-69FF-4521-AB5D-8F6437A93AFB}" srcId="{6748029C-E48D-4619-8495-4BA5AA1A7EEF}" destId="{AD088EED-3E58-4A27-9B09-B2D580CF1D03}" srcOrd="11" destOrd="0" parTransId="{214EEAB6-1344-47E8-83AC-0B1BC5B82D81}" sibTransId="{A9D962D9-5A20-44E7-9E9C-0B36B24F4A2A}"/>
    <dgm:cxn modelId="{BC85781D-9AB3-4A8B-8AF0-B42562D61AA0}" srcId="{6748029C-E48D-4619-8495-4BA5AA1A7EEF}" destId="{D7AB8047-909F-4A76-AF5E-072794FF1B42}" srcOrd="4" destOrd="0" parTransId="{7D3AC8CA-759B-4BD9-898B-42C17D511F4E}" sibTransId="{B5951E1D-5A63-4A1E-A013-10BBF964D41E}"/>
    <dgm:cxn modelId="{E9A6C923-49D7-4364-A4AD-3399E44EAE52}" srcId="{6748029C-E48D-4619-8495-4BA5AA1A7EEF}" destId="{7AC48264-C143-4CE9-9CF2-F314D0F625F0}" srcOrd="2" destOrd="0" parTransId="{0608E174-9B87-42E2-BF2D-E95E818E76FB}" sibTransId="{990C9BD6-8674-46F1-BED0-39E903BE05CE}"/>
    <dgm:cxn modelId="{F5080A25-E2B5-40C0-A295-60E5774F340A}" srcId="{6748029C-E48D-4619-8495-4BA5AA1A7EEF}" destId="{62D5DC4D-E694-4756-B365-903F0934A863}" srcOrd="5" destOrd="0" parTransId="{D4522535-9991-4B77-91AF-2C95B59380C7}" sibTransId="{FE57A8A5-0AE4-4CCF-8137-451EFD0BE807}"/>
    <dgm:cxn modelId="{062BD429-1493-42E8-AF09-98F136A51371}" type="presOf" srcId="{92E06162-729F-42E8-B40F-2E312D1A34A1}" destId="{BFC14F63-2505-4BFB-868C-07C403697AB5}" srcOrd="0" destOrd="0" presId="urn:microsoft.com/office/officeart/2008/layout/LinedList"/>
    <dgm:cxn modelId="{C6386642-99AF-47CC-A62E-8896B573AE31}" srcId="{6748029C-E48D-4619-8495-4BA5AA1A7EEF}" destId="{5704B007-5FB8-410B-AAF0-CDC322C51349}" srcOrd="3" destOrd="0" parTransId="{1E41EB58-7F66-44A0-9095-57887DA80FE4}" sibTransId="{F35C5F1D-1D15-4029-AE0E-7A01204A8A76}"/>
    <dgm:cxn modelId="{D904AA62-A987-409E-A06F-F4FE7588892F}" type="presOf" srcId="{7ACF2BA9-41CB-40D4-95DA-1E7F9E072FBA}" destId="{394CDC75-1320-4A61-939C-95EE12BC9763}" srcOrd="0" destOrd="0" presId="urn:microsoft.com/office/officeart/2008/layout/LinedList"/>
    <dgm:cxn modelId="{8960D642-F150-40DF-BEEA-63D39018BAFD}" srcId="{6748029C-E48D-4619-8495-4BA5AA1A7EEF}" destId="{92E06162-729F-42E8-B40F-2E312D1A34A1}" srcOrd="1" destOrd="0" parTransId="{4A2C6067-A9F1-4424-AC4A-E951C27F48CE}" sibTransId="{A53D664E-DC01-45F3-9E5E-4D45BD9291CD}"/>
    <dgm:cxn modelId="{EA793D44-F85C-42D8-9D02-4A07578B155B}" type="presOf" srcId="{FF12A9AA-F6A6-4856-BE54-0E18E575B697}" destId="{9780B805-96D2-493E-BAF5-852066068B7F}" srcOrd="0" destOrd="0" presId="urn:microsoft.com/office/officeart/2008/layout/LinedList"/>
    <dgm:cxn modelId="{0E2B2967-DA3D-4DD5-8FCC-1249F03980BB}" type="presOf" srcId="{661B4F27-1AF8-42F1-AC51-5F46A47D67C8}" destId="{83C5DF69-F7CB-427C-B4BE-A6383C6AD274}" srcOrd="0" destOrd="0" presId="urn:microsoft.com/office/officeart/2008/layout/LinedList"/>
    <dgm:cxn modelId="{B684174B-53D3-4A13-B702-240582705007}" type="presOf" srcId="{90C51FCA-435F-4DCB-9C44-122FB580C7E3}" destId="{7F9DACC8-54D9-462C-BCEA-496AF6E47101}" srcOrd="0" destOrd="0" presId="urn:microsoft.com/office/officeart/2008/layout/LinedList"/>
    <dgm:cxn modelId="{9D475B6D-51BF-4E2A-ADD5-92D67CF50336}" srcId="{6748029C-E48D-4619-8495-4BA5AA1A7EEF}" destId="{724612F3-7E66-4893-9446-053A5CD87896}" srcOrd="0" destOrd="0" parTransId="{8E68E202-2882-4BA8-901F-486EE2B65E2F}" sibTransId="{AB6B14A2-E5D5-47F5-9045-1A9049840F5E}"/>
    <dgm:cxn modelId="{8184F350-03C9-4320-B528-4A3A12DE13C6}" srcId="{6748029C-E48D-4619-8495-4BA5AA1A7EEF}" destId="{059034F5-1BFB-4759-B1C8-84D0A86AE343}" srcOrd="13" destOrd="0" parTransId="{CD0BD8DD-D2CE-41B7-AED1-DAA08D02C508}" sibTransId="{A366E23A-3980-466D-8F69-A3BA122A980D}"/>
    <dgm:cxn modelId="{62E2F751-D445-44AE-B2F8-5AE4A4A65466}" type="presOf" srcId="{D9A78447-1F21-4182-98D8-5E741C8574BA}" destId="{BC65EE38-2DF2-497E-92B1-78E5E1FD9B3E}" srcOrd="0" destOrd="0" presId="urn:microsoft.com/office/officeart/2008/layout/LinedList"/>
    <dgm:cxn modelId="{ED1DF456-E58D-4B9E-9C9B-A9AD65A1AEED}" srcId="{6748029C-E48D-4619-8495-4BA5AA1A7EEF}" destId="{661B4F27-1AF8-42F1-AC51-5F46A47D67C8}" srcOrd="9" destOrd="0" parTransId="{3E3D8534-9D6E-4319-9FED-BF1B5E08B343}" sibTransId="{EEC6A784-1A1A-444E-BCDA-8B812792D89B}"/>
    <dgm:cxn modelId="{F98F5680-9BC4-4EAB-8EB2-7F799BB036A8}" srcId="{6748029C-E48D-4619-8495-4BA5AA1A7EEF}" destId="{5EDD47C3-F993-4745-92A8-D8DA370B21E8}" srcOrd="10" destOrd="0" parTransId="{0412156F-3B91-449D-8104-0791154B53F1}" sibTransId="{ED885B48-99CF-4CBE-B673-B08A8F460637}"/>
    <dgm:cxn modelId="{75A9CC86-257B-41D5-856D-167B8BBC5837}" type="presOf" srcId="{40AC88F9-F95E-4CE0-BAE9-59D6D0AE25D3}" destId="{6D40AD02-4DD8-4D3F-AED3-F2FFD2BD7F10}" srcOrd="0" destOrd="0" presId="urn:microsoft.com/office/officeart/2008/layout/LinedList"/>
    <dgm:cxn modelId="{C85D2E8F-6378-4D3D-A120-13D7D5E4FB61}" srcId="{6748029C-E48D-4619-8495-4BA5AA1A7EEF}" destId="{40AC88F9-F95E-4CE0-BAE9-59D6D0AE25D3}" srcOrd="8" destOrd="0" parTransId="{30B217E4-4EDC-4CC0-BB4D-185814034DDF}" sibTransId="{F4F9153F-A587-4A26-B721-C89000DFB8E5}"/>
    <dgm:cxn modelId="{2F443D96-02DB-41FC-B750-F91944CD68D0}" type="presOf" srcId="{AD088EED-3E58-4A27-9B09-B2D580CF1D03}" destId="{89C5F533-F61A-4BBB-93A8-8B26658C5CF8}" srcOrd="0" destOrd="0" presId="urn:microsoft.com/office/officeart/2008/layout/LinedList"/>
    <dgm:cxn modelId="{B0710399-A505-490F-B534-D3859B12F6C7}" type="presOf" srcId="{8A24CA8E-9A56-4069-B7EC-EE11A9C4232B}" destId="{57C7239C-6B56-46F4-8FD1-0A24EDE05298}" srcOrd="0" destOrd="0" presId="urn:microsoft.com/office/officeart/2008/layout/LinedList"/>
    <dgm:cxn modelId="{32AAD79D-8446-48D4-B4FD-E2F0A57190A4}" type="presOf" srcId="{059034F5-1BFB-4759-B1C8-84D0A86AE343}" destId="{9A5EF98F-4B09-4BB7-94C9-30EDAADE4AE1}" srcOrd="0" destOrd="0" presId="urn:microsoft.com/office/officeart/2008/layout/LinedList"/>
    <dgm:cxn modelId="{BE280EAB-9F38-4188-BE9B-B486DDA9E0B6}" type="presOf" srcId="{7AC48264-C143-4CE9-9CF2-F314D0F625F0}" destId="{B7EFA174-637C-4E5F-9500-C55CF3F77E33}" srcOrd="0" destOrd="0" presId="urn:microsoft.com/office/officeart/2008/layout/LinedList"/>
    <dgm:cxn modelId="{BE31DEAD-2B45-4DD7-AF38-00A113B36DA9}" type="presOf" srcId="{62D5DC4D-E694-4756-B365-903F0934A863}" destId="{F2F76B61-9EF2-4BC6-8353-25184CB278BF}" srcOrd="0" destOrd="0" presId="urn:microsoft.com/office/officeart/2008/layout/LinedList"/>
    <dgm:cxn modelId="{A85A81AF-3B2D-4F30-AA8A-97EA87928EA8}" type="presOf" srcId="{D7AB8047-909F-4A76-AF5E-072794FF1B42}" destId="{7545F757-B5FD-4D5F-97F8-9E28CB398C15}" srcOrd="0" destOrd="0" presId="urn:microsoft.com/office/officeart/2008/layout/LinedList"/>
    <dgm:cxn modelId="{5BDE04B0-17D0-4161-8F2A-A2A9FBC6E13F}" srcId="{6748029C-E48D-4619-8495-4BA5AA1A7EEF}" destId="{7ACF2BA9-41CB-40D4-95DA-1E7F9E072FBA}" srcOrd="14" destOrd="0" parTransId="{8D49F3A2-93BA-4061-89BC-0991064DBBB5}" sibTransId="{8D7DA74B-8821-44EB-880A-62FDB0028424}"/>
    <dgm:cxn modelId="{23DE97B2-DC8E-4B5C-BEF1-F9DC31BE7C0E}" type="presOf" srcId="{5EDD47C3-F993-4745-92A8-D8DA370B21E8}" destId="{7271D902-D632-4BD2-B86A-B0FAA716215A}" srcOrd="0" destOrd="0" presId="urn:microsoft.com/office/officeart/2008/layout/LinedList"/>
    <dgm:cxn modelId="{370A6AB6-69A0-4B0B-9898-8CC832EAFBCC}" srcId="{6748029C-E48D-4619-8495-4BA5AA1A7EEF}" destId="{D9A78447-1F21-4182-98D8-5E741C8574BA}" srcOrd="6" destOrd="0" parTransId="{8ED2249E-9F4E-44E7-BBE4-701CCD8F4B88}" sibTransId="{FFF11555-674A-4740-9419-9191A99A00AC}"/>
    <dgm:cxn modelId="{64F856BD-806E-48D0-8D0B-35E085E79C0C}" srcId="{6748029C-E48D-4619-8495-4BA5AA1A7EEF}" destId="{90C51FCA-435F-4DCB-9C44-122FB580C7E3}" srcOrd="12" destOrd="0" parTransId="{7C842D98-EF2D-4670-AE00-F18AF21C2FE8}" sibTransId="{80D862D7-9A2F-40D3-9A2B-0AB8FB0001CD}"/>
    <dgm:cxn modelId="{666AE4C3-2094-422E-97D3-B3347E44B2FD}" type="presOf" srcId="{5704B007-5FB8-410B-AAF0-CDC322C51349}" destId="{37EF637B-E957-4995-B938-64B94080CB85}" srcOrd="0" destOrd="0" presId="urn:microsoft.com/office/officeart/2008/layout/LinedList"/>
    <dgm:cxn modelId="{B657ECD5-83BE-42D9-8024-CDA3215690F8}" type="presOf" srcId="{6748029C-E48D-4619-8495-4BA5AA1A7EEF}" destId="{469C2C5C-9FC7-4285-8A47-3B9DE704AB04}" srcOrd="0" destOrd="0" presId="urn:microsoft.com/office/officeart/2008/layout/LinedList"/>
    <dgm:cxn modelId="{D20414F5-FD59-461C-AB66-46B1736A0CC6}" srcId="{6748029C-E48D-4619-8495-4BA5AA1A7EEF}" destId="{8A24CA8E-9A56-4069-B7EC-EE11A9C4232B}" srcOrd="7" destOrd="0" parTransId="{7E6B7B63-354A-4D3C-A952-98ACF96593FE}" sibTransId="{6DC97201-8F3A-4A47-83DC-6F4D7A3C0E23}"/>
    <dgm:cxn modelId="{D5BBAC48-D29A-4662-926F-EF06180FACA8}" type="presParOf" srcId="{469C2C5C-9FC7-4285-8A47-3B9DE704AB04}" destId="{C4E51AC8-4DD1-4505-9CB9-61F972902AE1}" srcOrd="0" destOrd="0" presId="urn:microsoft.com/office/officeart/2008/layout/LinedList"/>
    <dgm:cxn modelId="{1299362D-0780-48B6-80B6-5272118A71CC}" type="presParOf" srcId="{469C2C5C-9FC7-4285-8A47-3B9DE704AB04}" destId="{D84EA181-0EBD-41A1-81BD-DE186340B1AC}" srcOrd="1" destOrd="0" presId="urn:microsoft.com/office/officeart/2008/layout/LinedList"/>
    <dgm:cxn modelId="{98278449-1A1A-476B-B0C2-03B583690DF1}" type="presParOf" srcId="{D84EA181-0EBD-41A1-81BD-DE186340B1AC}" destId="{3F4683E5-275D-4E03-8B42-6D9B4A0B1F64}" srcOrd="0" destOrd="0" presId="urn:microsoft.com/office/officeart/2008/layout/LinedList"/>
    <dgm:cxn modelId="{E23E94F7-8F52-4421-B2FA-066D2A00B7C7}" type="presParOf" srcId="{D84EA181-0EBD-41A1-81BD-DE186340B1AC}" destId="{31E80FDA-2ADB-4A49-A2F0-8EB907AC665A}" srcOrd="1" destOrd="0" presId="urn:microsoft.com/office/officeart/2008/layout/LinedList"/>
    <dgm:cxn modelId="{1E188D05-73DD-4516-93FA-1D4F77BDC209}" type="presParOf" srcId="{469C2C5C-9FC7-4285-8A47-3B9DE704AB04}" destId="{76F83C31-7E2E-48E4-971B-000175BED7BF}" srcOrd="2" destOrd="0" presId="urn:microsoft.com/office/officeart/2008/layout/LinedList"/>
    <dgm:cxn modelId="{40704641-240B-41EE-9C8B-E171BB8362E5}" type="presParOf" srcId="{469C2C5C-9FC7-4285-8A47-3B9DE704AB04}" destId="{FF3A7234-062E-49B1-AED5-B1E34DCB85E4}" srcOrd="3" destOrd="0" presId="urn:microsoft.com/office/officeart/2008/layout/LinedList"/>
    <dgm:cxn modelId="{9D884343-BFCA-46DD-AD9C-448CEE580A7F}" type="presParOf" srcId="{FF3A7234-062E-49B1-AED5-B1E34DCB85E4}" destId="{BFC14F63-2505-4BFB-868C-07C403697AB5}" srcOrd="0" destOrd="0" presId="urn:microsoft.com/office/officeart/2008/layout/LinedList"/>
    <dgm:cxn modelId="{B82C5702-7C12-4A0A-8250-CF2FEF11099D}" type="presParOf" srcId="{FF3A7234-062E-49B1-AED5-B1E34DCB85E4}" destId="{E917CA63-7E19-43A0-A19A-8D5DD78844DC}" srcOrd="1" destOrd="0" presId="urn:microsoft.com/office/officeart/2008/layout/LinedList"/>
    <dgm:cxn modelId="{DE0CC487-2294-44C2-B44A-A30CF7008F57}" type="presParOf" srcId="{469C2C5C-9FC7-4285-8A47-3B9DE704AB04}" destId="{691B6518-A4D9-4E85-AD05-98F89099E786}" srcOrd="4" destOrd="0" presId="urn:microsoft.com/office/officeart/2008/layout/LinedList"/>
    <dgm:cxn modelId="{32C17CD1-0C68-4975-865A-C0B1CB86DD6D}" type="presParOf" srcId="{469C2C5C-9FC7-4285-8A47-3B9DE704AB04}" destId="{B40EDCE1-42D0-4F90-93B6-F8E54C169B35}" srcOrd="5" destOrd="0" presId="urn:microsoft.com/office/officeart/2008/layout/LinedList"/>
    <dgm:cxn modelId="{A98BD3AF-E38F-4C37-9B04-FD9B5A3BA774}" type="presParOf" srcId="{B40EDCE1-42D0-4F90-93B6-F8E54C169B35}" destId="{B7EFA174-637C-4E5F-9500-C55CF3F77E33}" srcOrd="0" destOrd="0" presId="urn:microsoft.com/office/officeart/2008/layout/LinedList"/>
    <dgm:cxn modelId="{D8DC60C4-B53B-4B90-844C-7038D4EAF7B5}" type="presParOf" srcId="{B40EDCE1-42D0-4F90-93B6-F8E54C169B35}" destId="{6509F8C8-C489-4ADF-B75D-7BFB14F9B9EF}" srcOrd="1" destOrd="0" presId="urn:microsoft.com/office/officeart/2008/layout/LinedList"/>
    <dgm:cxn modelId="{1CAFF299-67F6-42A8-A71A-4B074A7260CD}" type="presParOf" srcId="{469C2C5C-9FC7-4285-8A47-3B9DE704AB04}" destId="{FB1F8BD6-16A2-41E8-BF32-2A6BFA435B0E}" srcOrd="6" destOrd="0" presId="urn:microsoft.com/office/officeart/2008/layout/LinedList"/>
    <dgm:cxn modelId="{59CE6254-3622-443A-A2A0-1DD3531D2B2D}" type="presParOf" srcId="{469C2C5C-9FC7-4285-8A47-3B9DE704AB04}" destId="{70863E0F-7F89-4E81-9F8A-2CF3719C5CA2}" srcOrd="7" destOrd="0" presId="urn:microsoft.com/office/officeart/2008/layout/LinedList"/>
    <dgm:cxn modelId="{7B3DA4E2-32C9-44B9-B90B-D8EAA0C13938}" type="presParOf" srcId="{70863E0F-7F89-4E81-9F8A-2CF3719C5CA2}" destId="{37EF637B-E957-4995-B938-64B94080CB85}" srcOrd="0" destOrd="0" presId="urn:microsoft.com/office/officeart/2008/layout/LinedList"/>
    <dgm:cxn modelId="{68A34046-9646-4EFE-8634-3DE1EFABAD72}" type="presParOf" srcId="{70863E0F-7F89-4E81-9F8A-2CF3719C5CA2}" destId="{0B2AD8C0-0FD2-4836-8B75-0620E59E4E05}" srcOrd="1" destOrd="0" presId="urn:microsoft.com/office/officeart/2008/layout/LinedList"/>
    <dgm:cxn modelId="{1B78FCB6-899D-4DF6-BD03-78A0E58D996C}" type="presParOf" srcId="{469C2C5C-9FC7-4285-8A47-3B9DE704AB04}" destId="{FB323387-7FE9-4597-8E8D-01D012603268}" srcOrd="8" destOrd="0" presId="urn:microsoft.com/office/officeart/2008/layout/LinedList"/>
    <dgm:cxn modelId="{3897DEF7-7943-4D9C-8139-E34A4594B343}" type="presParOf" srcId="{469C2C5C-9FC7-4285-8A47-3B9DE704AB04}" destId="{8329772B-7A37-4C39-8D0B-8613D7EAB1A6}" srcOrd="9" destOrd="0" presId="urn:microsoft.com/office/officeart/2008/layout/LinedList"/>
    <dgm:cxn modelId="{4E412631-D40B-4CF9-B997-CF749A55A366}" type="presParOf" srcId="{8329772B-7A37-4C39-8D0B-8613D7EAB1A6}" destId="{7545F757-B5FD-4D5F-97F8-9E28CB398C15}" srcOrd="0" destOrd="0" presId="urn:microsoft.com/office/officeart/2008/layout/LinedList"/>
    <dgm:cxn modelId="{00AF081F-FE7A-453E-A8E9-FE8FF869DC61}" type="presParOf" srcId="{8329772B-7A37-4C39-8D0B-8613D7EAB1A6}" destId="{E45EBA54-E3F3-4F56-974A-AD4BF54A1FAC}" srcOrd="1" destOrd="0" presId="urn:microsoft.com/office/officeart/2008/layout/LinedList"/>
    <dgm:cxn modelId="{E75A16FF-9032-4CCA-A087-3964CD0384D5}" type="presParOf" srcId="{469C2C5C-9FC7-4285-8A47-3B9DE704AB04}" destId="{7386591C-BC99-4AE9-973F-97C8B9AF06B0}" srcOrd="10" destOrd="0" presId="urn:microsoft.com/office/officeart/2008/layout/LinedList"/>
    <dgm:cxn modelId="{7E794B9F-7E3A-4F5E-BFDA-96505A700883}" type="presParOf" srcId="{469C2C5C-9FC7-4285-8A47-3B9DE704AB04}" destId="{AA2BCA38-E642-42F2-AD5A-AA199579D26F}" srcOrd="11" destOrd="0" presId="urn:microsoft.com/office/officeart/2008/layout/LinedList"/>
    <dgm:cxn modelId="{BED629B2-F299-4014-9372-2CE55AA7B9C6}" type="presParOf" srcId="{AA2BCA38-E642-42F2-AD5A-AA199579D26F}" destId="{F2F76B61-9EF2-4BC6-8353-25184CB278BF}" srcOrd="0" destOrd="0" presId="urn:microsoft.com/office/officeart/2008/layout/LinedList"/>
    <dgm:cxn modelId="{D5EB4A3E-9C2A-4C15-9FC7-F68354797C71}" type="presParOf" srcId="{AA2BCA38-E642-42F2-AD5A-AA199579D26F}" destId="{CCBF1ABB-FFFE-4A67-A904-A10DD8696807}" srcOrd="1" destOrd="0" presId="urn:microsoft.com/office/officeart/2008/layout/LinedList"/>
    <dgm:cxn modelId="{C7EB7280-151A-44A9-87C5-C1746C9F65A0}" type="presParOf" srcId="{469C2C5C-9FC7-4285-8A47-3B9DE704AB04}" destId="{3E45CD5D-3E1D-411A-82FD-8469499ED58F}" srcOrd="12" destOrd="0" presId="urn:microsoft.com/office/officeart/2008/layout/LinedList"/>
    <dgm:cxn modelId="{D6E126FF-8C9E-4C4F-A7B3-B026BCE907FC}" type="presParOf" srcId="{469C2C5C-9FC7-4285-8A47-3B9DE704AB04}" destId="{C5DACA07-0E5B-4FCA-B158-15B0C8F96702}" srcOrd="13" destOrd="0" presId="urn:microsoft.com/office/officeart/2008/layout/LinedList"/>
    <dgm:cxn modelId="{B08BFDC0-55FE-43C8-A1B5-C12D914980C8}" type="presParOf" srcId="{C5DACA07-0E5B-4FCA-B158-15B0C8F96702}" destId="{BC65EE38-2DF2-497E-92B1-78E5E1FD9B3E}" srcOrd="0" destOrd="0" presId="urn:microsoft.com/office/officeart/2008/layout/LinedList"/>
    <dgm:cxn modelId="{F12005E3-FBF1-4D29-B9CA-6ACD54AA2390}" type="presParOf" srcId="{C5DACA07-0E5B-4FCA-B158-15B0C8F96702}" destId="{8D7A5F44-FE0E-4437-BFFA-335A38B0707F}" srcOrd="1" destOrd="0" presId="urn:microsoft.com/office/officeart/2008/layout/LinedList"/>
    <dgm:cxn modelId="{21A14DFA-26F8-4732-98A6-F3809B00722E}" type="presParOf" srcId="{469C2C5C-9FC7-4285-8A47-3B9DE704AB04}" destId="{281A1974-6B5B-4161-84BB-0A1C78AC5443}" srcOrd="14" destOrd="0" presId="urn:microsoft.com/office/officeart/2008/layout/LinedList"/>
    <dgm:cxn modelId="{0E2889F9-9A5D-48D2-A2AE-0A622689A029}" type="presParOf" srcId="{469C2C5C-9FC7-4285-8A47-3B9DE704AB04}" destId="{2591BFD0-F708-4D51-933B-F2AEF46A52FF}" srcOrd="15" destOrd="0" presId="urn:microsoft.com/office/officeart/2008/layout/LinedList"/>
    <dgm:cxn modelId="{77552A4E-E9D6-4787-87A5-A8C507FFCB70}" type="presParOf" srcId="{2591BFD0-F708-4D51-933B-F2AEF46A52FF}" destId="{57C7239C-6B56-46F4-8FD1-0A24EDE05298}" srcOrd="0" destOrd="0" presId="urn:microsoft.com/office/officeart/2008/layout/LinedList"/>
    <dgm:cxn modelId="{BBEED81A-0CD1-4C13-8AC3-DC2DADC51FD5}" type="presParOf" srcId="{2591BFD0-F708-4D51-933B-F2AEF46A52FF}" destId="{1856567B-AC51-4819-955C-B22B49E9EE6E}" srcOrd="1" destOrd="0" presId="urn:microsoft.com/office/officeart/2008/layout/LinedList"/>
    <dgm:cxn modelId="{618498BE-CEF9-44EE-832E-F49DF07A179E}" type="presParOf" srcId="{469C2C5C-9FC7-4285-8A47-3B9DE704AB04}" destId="{885274AA-ADA5-404C-8F8A-7EB9DAC8B752}" srcOrd="16" destOrd="0" presId="urn:microsoft.com/office/officeart/2008/layout/LinedList"/>
    <dgm:cxn modelId="{C6425822-7F59-4137-9C17-A53B5316CDDA}" type="presParOf" srcId="{469C2C5C-9FC7-4285-8A47-3B9DE704AB04}" destId="{3A71DA4B-FBA8-41BA-9CFD-F3034E277113}" srcOrd="17" destOrd="0" presId="urn:microsoft.com/office/officeart/2008/layout/LinedList"/>
    <dgm:cxn modelId="{C1D4E345-C947-4F84-8913-9AEEDD5EBDD3}" type="presParOf" srcId="{3A71DA4B-FBA8-41BA-9CFD-F3034E277113}" destId="{6D40AD02-4DD8-4D3F-AED3-F2FFD2BD7F10}" srcOrd="0" destOrd="0" presId="urn:microsoft.com/office/officeart/2008/layout/LinedList"/>
    <dgm:cxn modelId="{B08C7571-6601-4C37-AECF-525E016C2C16}" type="presParOf" srcId="{3A71DA4B-FBA8-41BA-9CFD-F3034E277113}" destId="{0EB10EFB-994C-4D9B-96AE-04310623ECE6}" srcOrd="1" destOrd="0" presId="urn:microsoft.com/office/officeart/2008/layout/LinedList"/>
    <dgm:cxn modelId="{4306419C-0538-40FB-A80B-A183FA0D0DC6}" type="presParOf" srcId="{469C2C5C-9FC7-4285-8A47-3B9DE704AB04}" destId="{B2B4BD27-B32E-4EBF-BA3E-C4056A9B9408}" srcOrd="18" destOrd="0" presId="urn:microsoft.com/office/officeart/2008/layout/LinedList"/>
    <dgm:cxn modelId="{A4338C27-6227-484A-BD6F-314C74754918}" type="presParOf" srcId="{469C2C5C-9FC7-4285-8A47-3B9DE704AB04}" destId="{D63E7D5F-FF97-4019-9145-034FB9388D23}" srcOrd="19" destOrd="0" presId="urn:microsoft.com/office/officeart/2008/layout/LinedList"/>
    <dgm:cxn modelId="{5FD3FA38-50B6-49B0-903D-0E0FD3D1EE2A}" type="presParOf" srcId="{D63E7D5F-FF97-4019-9145-034FB9388D23}" destId="{83C5DF69-F7CB-427C-B4BE-A6383C6AD274}" srcOrd="0" destOrd="0" presId="urn:microsoft.com/office/officeart/2008/layout/LinedList"/>
    <dgm:cxn modelId="{400DD1BB-3ED2-421D-A55E-A187FAD5B77D}" type="presParOf" srcId="{D63E7D5F-FF97-4019-9145-034FB9388D23}" destId="{AE26D0F9-AE88-40F3-B4A0-E3E508771D8C}" srcOrd="1" destOrd="0" presId="urn:microsoft.com/office/officeart/2008/layout/LinedList"/>
    <dgm:cxn modelId="{C2CCC28A-FBBD-4371-93A9-70B17C43A6E5}" type="presParOf" srcId="{469C2C5C-9FC7-4285-8A47-3B9DE704AB04}" destId="{61909295-D285-45E5-8DB6-4711320385C0}" srcOrd="20" destOrd="0" presId="urn:microsoft.com/office/officeart/2008/layout/LinedList"/>
    <dgm:cxn modelId="{CE3C5FBD-4D17-4E7A-8E02-E2B7E58B9022}" type="presParOf" srcId="{469C2C5C-9FC7-4285-8A47-3B9DE704AB04}" destId="{34793FEB-F3B0-4273-ABD4-40EDD8908E42}" srcOrd="21" destOrd="0" presId="urn:microsoft.com/office/officeart/2008/layout/LinedList"/>
    <dgm:cxn modelId="{CB7C2DA0-1687-4406-A0AF-79CE0410E21E}" type="presParOf" srcId="{34793FEB-F3B0-4273-ABD4-40EDD8908E42}" destId="{7271D902-D632-4BD2-B86A-B0FAA716215A}" srcOrd="0" destOrd="0" presId="urn:microsoft.com/office/officeart/2008/layout/LinedList"/>
    <dgm:cxn modelId="{66ECD28F-E093-467F-BD6B-45379C68F8E7}" type="presParOf" srcId="{34793FEB-F3B0-4273-ABD4-40EDD8908E42}" destId="{E007F4B1-5F73-46DB-82D8-A1FB1D0B51F8}" srcOrd="1" destOrd="0" presId="urn:microsoft.com/office/officeart/2008/layout/LinedList"/>
    <dgm:cxn modelId="{0B427C5E-0D75-4ACE-951D-4723FBF67B77}" type="presParOf" srcId="{469C2C5C-9FC7-4285-8A47-3B9DE704AB04}" destId="{8B5B78F9-5423-4BE7-B64E-EE30951BC2C8}" srcOrd="22" destOrd="0" presId="urn:microsoft.com/office/officeart/2008/layout/LinedList"/>
    <dgm:cxn modelId="{E168AA44-9246-4FD2-B2D4-69C3C48D7921}" type="presParOf" srcId="{469C2C5C-9FC7-4285-8A47-3B9DE704AB04}" destId="{D472A5A1-20E2-42D4-9C31-DB2C24FE4A83}" srcOrd="23" destOrd="0" presId="urn:microsoft.com/office/officeart/2008/layout/LinedList"/>
    <dgm:cxn modelId="{FBD2C33D-7CCB-4ACA-AECF-0667E4E6A914}" type="presParOf" srcId="{D472A5A1-20E2-42D4-9C31-DB2C24FE4A83}" destId="{89C5F533-F61A-4BBB-93A8-8B26658C5CF8}" srcOrd="0" destOrd="0" presId="urn:microsoft.com/office/officeart/2008/layout/LinedList"/>
    <dgm:cxn modelId="{CB555F99-B51C-42E0-9F3C-A8F3DA96A3F6}" type="presParOf" srcId="{D472A5A1-20E2-42D4-9C31-DB2C24FE4A83}" destId="{4DF60B4B-A8C1-4507-B525-818E5130F986}" srcOrd="1" destOrd="0" presId="urn:microsoft.com/office/officeart/2008/layout/LinedList"/>
    <dgm:cxn modelId="{26908DC5-F925-419B-A945-78F3105EB1B9}" type="presParOf" srcId="{469C2C5C-9FC7-4285-8A47-3B9DE704AB04}" destId="{D61DD0CD-F6A8-4A19-B3CE-73F1BD551778}" srcOrd="24" destOrd="0" presId="urn:microsoft.com/office/officeart/2008/layout/LinedList"/>
    <dgm:cxn modelId="{80B17BA6-D42F-40B8-884C-B1B733A027FE}" type="presParOf" srcId="{469C2C5C-9FC7-4285-8A47-3B9DE704AB04}" destId="{53F02DC4-DA57-4C6E-AC70-81251354343C}" srcOrd="25" destOrd="0" presId="urn:microsoft.com/office/officeart/2008/layout/LinedList"/>
    <dgm:cxn modelId="{A000B7EE-8570-4464-957C-4812789B1642}" type="presParOf" srcId="{53F02DC4-DA57-4C6E-AC70-81251354343C}" destId="{7F9DACC8-54D9-462C-BCEA-496AF6E47101}" srcOrd="0" destOrd="0" presId="urn:microsoft.com/office/officeart/2008/layout/LinedList"/>
    <dgm:cxn modelId="{DDB3EE81-148C-48EB-B017-ABEEDC50A7BC}" type="presParOf" srcId="{53F02DC4-DA57-4C6E-AC70-81251354343C}" destId="{E2DC7692-E446-4AB6-9332-3C4FA8797BF6}" srcOrd="1" destOrd="0" presId="urn:microsoft.com/office/officeart/2008/layout/LinedList"/>
    <dgm:cxn modelId="{D763FDD4-0246-4F3A-B087-A292BDFFC185}" type="presParOf" srcId="{469C2C5C-9FC7-4285-8A47-3B9DE704AB04}" destId="{8A3B66C6-250B-4749-81DB-FFE8E061E999}" srcOrd="26" destOrd="0" presId="urn:microsoft.com/office/officeart/2008/layout/LinedList"/>
    <dgm:cxn modelId="{0AE3FC68-55E7-457D-82A6-C99582D25DD7}" type="presParOf" srcId="{469C2C5C-9FC7-4285-8A47-3B9DE704AB04}" destId="{7D2E103A-9482-408C-BF38-136F05272EE9}" srcOrd="27" destOrd="0" presId="urn:microsoft.com/office/officeart/2008/layout/LinedList"/>
    <dgm:cxn modelId="{F274546B-C006-4AE1-9A66-8BB7A331CAB1}" type="presParOf" srcId="{7D2E103A-9482-408C-BF38-136F05272EE9}" destId="{9A5EF98F-4B09-4BB7-94C9-30EDAADE4AE1}" srcOrd="0" destOrd="0" presId="urn:microsoft.com/office/officeart/2008/layout/LinedList"/>
    <dgm:cxn modelId="{7043F1F0-4797-4573-A8EB-A83CC123348C}" type="presParOf" srcId="{7D2E103A-9482-408C-BF38-136F05272EE9}" destId="{000EDB50-FDE3-416D-A0F8-5CC6512FD643}" srcOrd="1" destOrd="0" presId="urn:microsoft.com/office/officeart/2008/layout/LinedList"/>
    <dgm:cxn modelId="{175BD364-3F6A-40FE-9608-1C9FB838EAFD}" type="presParOf" srcId="{469C2C5C-9FC7-4285-8A47-3B9DE704AB04}" destId="{F4ED93FD-FD73-4000-AB42-466CB8C1B718}" srcOrd="28" destOrd="0" presId="urn:microsoft.com/office/officeart/2008/layout/LinedList"/>
    <dgm:cxn modelId="{C0CEA237-C4BD-48BE-A47F-72084DFCD5FC}" type="presParOf" srcId="{469C2C5C-9FC7-4285-8A47-3B9DE704AB04}" destId="{CB38E4E1-11E5-492C-AB0E-4674369CAB2B}" srcOrd="29" destOrd="0" presId="urn:microsoft.com/office/officeart/2008/layout/LinedList"/>
    <dgm:cxn modelId="{FE1A29B2-1A1E-4482-BD77-8345DBA4C38F}" type="presParOf" srcId="{CB38E4E1-11E5-492C-AB0E-4674369CAB2B}" destId="{394CDC75-1320-4A61-939C-95EE12BC9763}" srcOrd="0" destOrd="0" presId="urn:microsoft.com/office/officeart/2008/layout/LinedList"/>
    <dgm:cxn modelId="{6BBDA102-E28A-46A1-88E9-7141436C3C4C}" type="presParOf" srcId="{CB38E4E1-11E5-492C-AB0E-4674369CAB2B}" destId="{760D4C92-6CA6-44E4-9E3D-DF59D36ABA0F}" srcOrd="1" destOrd="0" presId="urn:microsoft.com/office/officeart/2008/layout/LinedList"/>
    <dgm:cxn modelId="{9302442E-86D2-4F4D-8725-FDB720CBFC0B}" type="presParOf" srcId="{469C2C5C-9FC7-4285-8A47-3B9DE704AB04}" destId="{CC2C4220-7C98-4AEA-9145-9558DCCCABED}" srcOrd="30" destOrd="0" presId="urn:microsoft.com/office/officeart/2008/layout/LinedList"/>
    <dgm:cxn modelId="{CC9B8999-540B-4DAA-B736-0173ADA1D643}" type="presParOf" srcId="{469C2C5C-9FC7-4285-8A47-3B9DE704AB04}" destId="{9A3740F6-1EEC-48F2-8378-9B8D7D664BBC}" srcOrd="31" destOrd="0" presId="urn:microsoft.com/office/officeart/2008/layout/LinedList"/>
    <dgm:cxn modelId="{1BD13FB2-C5AC-4A32-AE20-182EDF2E7494}" type="presParOf" srcId="{9A3740F6-1EEC-48F2-8378-9B8D7D664BBC}" destId="{9780B805-96D2-493E-BAF5-852066068B7F}" srcOrd="0" destOrd="0" presId="urn:microsoft.com/office/officeart/2008/layout/LinedList"/>
    <dgm:cxn modelId="{867F31EB-7F17-4EF1-AEA5-F302717967B5}" type="presParOf" srcId="{9A3740F6-1EEC-48F2-8378-9B8D7D664BBC}" destId="{42457D4E-EECE-4769-A943-4CCF297C441C}"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910916-DABD-4569-85AE-EB59B6CF0572}"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D737271E-97E2-482C-BC12-54415A94FB3D}">
      <dgm:prSet/>
      <dgm:spPr/>
      <dgm:t>
        <a:bodyPr/>
        <a:lstStyle/>
        <a:p>
          <a:pPr>
            <a:lnSpc>
              <a:spcPct val="100000"/>
            </a:lnSpc>
          </a:pPr>
          <a:r>
            <a:rPr lang="en-US" b="1" dirty="0"/>
            <a:t>Covered supplier costs</a:t>
          </a:r>
          <a:r>
            <a:rPr lang="en-US" dirty="0"/>
            <a:t>, which is an expenditure made by the eligible entity to a supplier of goods for the supply of goods that: </a:t>
          </a:r>
        </a:p>
      </dgm:t>
    </dgm:pt>
    <dgm:pt modelId="{76A29324-E4A3-4DC4-8B41-6A6543B7E93C}" type="parTrans" cxnId="{B6178D32-9A6C-44E0-B8F4-15727496107B}">
      <dgm:prSet/>
      <dgm:spPr/>
      <dgm:t>
        <a:bodyPr/>
        <a:lstStyle/>
        <a:p>
          <a:endParaRPr lang="en-US"/>
        </a:p>
      </dgm:t>
    </dgm:pt>
    <dgm:pt modelId="{BDF358AC-B9C8-415E-8AD2-81CE94597FBC}" type="sibTrans" cxnId="{B6178D32-9A6C-44E0-B8F4-15727496107B}">
      <dgm:prSet/>
      <dgm:spPr/>
      <dgm:t>
        <a:bodyPr/>
        <a:lstStyle/>
        <a:p>
          <a:endParaRPr lang="en-US"/>
        </a:p>
      </dgm:t>
    </dgm:pt>
    <dgm:pt modelId="{D837258D-E519-459A-B7B0-2665B2AA2BB3}">
      <dgm:prSet/>
      <dgm:spPr/>
      <dgm:t>
        <a:bodyPr/>
        <a:lstStyle/>
        <a:p>
          <a:pPr>
            <a:lnSpc>
              <a:spcPct val="100000"/>
            </a:lnSpc>
          </a:pPr>
          <a:r>
            <a:rPr lang="en-US" dirty="0"/>
            <a:t>Are essential to the operations of the entity at the time at which the expenditure is made; and • Is made pursuant to a contract, order, or purchase order in effect at any time before the receipt of Restaurant Revitalization funds; or • With respect to perishable goods, a contract, order, or purchase order in effect before or at any time during the covered period. </a:t>
          </a:r>
        </a:p>
      </dgm:t>
    </dgm:pt>
    <dgm:pt modelId="{B4AB8F4C-9F18-4497-A5F1-47B283007C65}" type="parTrans" cxnId="{B03D5882-D1D1-4FF8-88AD-D3597D9CB323}">
      <dgm:prSet/>
      <dgm:spPr/>
      <dgm:t>
        <a:bodyPr/>
        <a:lstStyle/>
        <a:p>
          <a:endParaRPr lang="en-US"/>
        </a:p>
      </dgm:t>
    </dgm:pt>
    <dgm:pt modelId="{7A1BC0DC-165F-46B8-A536-EB56B2A9C0D3}" type="sibTrans" cxnId="{B03D5882-D1D1-4FF8-88AD-D3597D9CB323}">
      <dgm:prSet/>
      <dgm:spPr/>
      <dgm:t>
        <a:bodyPr/>
        <a:lstStyle/>
        <a:p>
          <a:endParaRPr lang="en-US"/>
        </a:p>
      </dgm:t>
    </dgm:pt>
    <dgm:pt modelId="{1AC79602-87BD-4364-9D9B-F448B9D6DD1B}">
      <dgm:prSet/>
      <dgm:spPr/>
      <dgm:t>
        <a:bodyPr/>
        <a:lstStyle/>
        <a:p>
          <a:pPr>
            <a:lnSpc>
              <a:spcPct val="100000"/>
            </a:lnSpc>
          </a:pPr>
          <a:r>
            <a:rPr lang="en-US" b="1" dirty="0"/>
            <a:t>Business operating expenses</a:t>
          </a:r>
          <a:r>
            <a:rPr lang="en-US" dirty="0"/>
            <a:t>, which is defined as business expenses incurred through normal business operations that are necessary and mandatory for the business:</a:t>
          </a:r>
        </a:p>
      </dgm:t>
    </dgm:pt>
    <dgm:pt modelId="{F0A8517A-9219-4996-9DFA-A97542B6CBC9}" type="parTrans" cxnId="{26C54651-3E2C-44FD-B459-BEBB0ED11D9E}">
      <dgm:prSet/>
      <dgm:spPr/>
      <dgm:t>
        <a:bodyPr/>
        <a:lstStyle/>
        <a:p>
          <a:endParaRPr lang="en-US"/>
        </a:p>
      </dgm:t>
    </dgm:pt>
    <dgm:pt modelId="{8250798B-CBC9-4614-A79A-FFF9FA1AEB71}" type="sibTrans" cxnId="{26C54651-3E2C-44FD-B459-BEBB0ED11D9E}">
      <dgm:prSet/>
      <dgm:spPr/>
      <dgm:t>
        <a:bodyPr/>
        <a:lstStyle/>
        <a:p>
          <a:endParaRPr lang="en-US"/>
        </a:p>
      </dgm:t>
    </dgm:pt>
    <dgm:pt modelId="{5D177CD6-7233-4AF1-9440-C4419EDDB67D}">
      <dgm:prSet custT="1"/>
      <dgm:spPr/>
      <dgm:t>
        <a:bodyPr/>
        <a:lstStyle/>
        <a:p>
          <a:pPr marL="0" lvl="0" indent="0" algn="l" defTabSz="488950">
            <a:lnSpc>
              <a:spcPct val="100000"/>
            </a:lnSpc>
            <a:spcBef>
              <a:spcPct val="0"/>
            </a:spcBef>
            <a:spcAft>
              <a:spcPct val="35000"/>
            </a:spcAft>
            <a:buNone/>
          </a:pPr>
          <a:r>
            <a:rPr lang="en-US" sz="1100" b="1" kern="1200" dirty="0">
              <a:solidFill>
                <a:srgbClr val="3F3F3F">
                  <a:hueOff val="0"/>
                  <a:satOff val="0"/>
                  <a:lumOff val="0"/>
                  <a:alphaOff val="0"/>
                </a:srgbClr>
              </a:solidFill>
              <a:latin typeface="Calibri Light"/>
              <a:ea typeface="+mn-ea"/>
              <a:cs typeface="+mn-cs"/>
            </a:rPr>
            <a:t>Business operating expenses do not include expenses that occur outside of a company’s day-to-day activities. </a:t>
          </a:r>
          <a:r>
            <a:rPr lang="en-US" sz="1100" b="1" kern="1200" dirty="0">
              <a:solidFill>
                <a:srgbClr val="0070C0"/>
              </a:solidFill>
              <a:latin typeface="Calibri Light"/>
              <a:ea typeface="+mn-ea"/>
              <a:cs typeface="+mn-cs"/>
            </a:rPr>
            <a:t>Note: Past-due expenses are eligible if they were incurred beginning on February 15, 2020 and ending on March 11, 2023. </a:t>
          </a:r>
        </a:p>
      </dgm:t>
    </dgm:pt>
    <dgm:pt modelId="{FABC86DF-831D-45F3-83C0-36CE800A69BF}" type="parTrans" cxnId="{3FACD8AB-9CF4-47EC-AAFB-15FEB09A0115}">
      <dgm:prSet/>
      <dgm:spPr/>
      <dgm:t>
        <a:bodyPr/>
        <a:lstStyle/>
        <a:p>
          <a:endParaRPr lang="en-US"/>
        </a:p>
      </dgm:t>
    </dgm:pt>
    <dgm:pt modelId="{70A94F7F-28ED-45DC-B64B-AED2822A7CA3}" type="sibTrans" cxnId="{3FACD8AB-9CF4-47EC-AAFB-15FEB09A0115}">
      <dgm:prSet/>
      <dgm:spPr/>
      <dgm:t>
        <a:bodyPr/>
        <a:lstStyle/>
        <a:p>
          <a:endParaRPr lang="en-US"/>
        </a:p>
      </dgm:t>
    </dgm:pt>
    <dgm:pt modelId="{E825D899-3197-4111-8B13-F0BBD3B9C1DC}">
      <dgm:prSet custT="1"/>
      <dgm:spPr/>
      <dgm:t>
        <a:bodyPr/>
        <a:lstStyle/>
        <a:p>
          <a:pPr marL="0" lvl="0" indent="0" algn="l" defTabSz="488950">
            <a:lnSpc>
              <a:spcPct val="100000"/>
            </a:lnSpc>
            <a:spcBef>
              <a:spcPct val="0"/>
            </a:spcBef>
            <a:spcAft>
              <a:spcPct val="35000"/>
            </a:spcAft>
            <a:buNone/>
          </a:pPr>
          <a:r>
            <a:rPr lang="en-US" sz="1100" u="sng" kern="1200" dirty="0">
              <a:solidFill>
                <a:srgbClr val="3F3F3F">
                  <a:hueOff val="0"/>
                  <a:satOff val="0"/>
                  <a:lumOff val="0"/>
                  <a:alphaOff val="0"/>
                </a:srgbClr>
              </a:solidFill>
              <a:latin typeface="Calibri Light"/>
              <a:ea typeface="+mn-ea"/>
              <a:cs typeface="+mn-cs"/>
            </a:rPr>
            <a:t>Note (e.g. rent, equipment, supplies, inventory, accounting, training, legal, marketing, insurance, licenses, fees). </a:t>
          </a:r>
        </a:p>
      </dgm:t>
    </dgm:pt>
    <dgm:pt modelId="{08AA285D-5B28-4609-A591-E54D04B7F160}" type="parTrans" cxnId="{46BB2BA4-F969-46E0-BF27-2266AE479C68}">
      <dgm:prSet/>
      <dgm:spPr/>
      <dgm:t>
        <a:bodyPr/>
        <a:lstStyle/>
        <a:p>
          <a:endParaRPr lang="en-US"/>
        </a:p>
      </dgm:t>
    </dgm:pt>
    <dgm:pt modelId="{AEA2351B-7399-4470-B8A4-73A96642FE28}" type="sibTrans" cxnId="{46BB2BA4-F969-46E0-BF27-2266AE479C68}">
      <dgm:prSet/>
      <dgm:spPr/>
    </dgm:pt>
    <dgm:pt modelId="{3CBE3536-6AFB-4D01-A65C-1801B7348D51}" type="pres">
      <dgm:prSet presAssocID="{60910916-DABD-4569-85AE-EB59B6CF0572}" presName="root" presStyleCnt="0">
        <dgm:presLayoutVars>
          <dgm:dir/>
          <dgm:resizeHandles val="exact"/>
        </dgm:presLayoutVars>
      </dgm:prSet>
      <dgm:spPr/>
    </dgm:pt>
    <dgm:pt modelId="{497B0638-EA75-4BFC-B678-DE9EACFCACB8}" type="pres">
      <dgm:prSet presAssocID="{D737271E-97E2-482C-BC12-54415A94FB3D}" presName="compNode" presStyleCnt="0"/>
      <dgm:spPr/>
    </dgm:pt>
    <dgm:pt modelId="{ACE2B429-450C-4E88-86ED-CB5778D5FA50}" type="pres">
      <dgm:prSet presAssocID="{D737271E-97E2-482C-BC12-54415A94FB3D}" presName="bgRect" presStyleLbl="bgShp" presStyleIdx="0" presStyleCnt="2"/>
      <dgm:spPr/>
    </dgm:pt>
    <dgm:pt modelId="{84ACE269-3FE1-4A61-ADE9-80CBCCDDAC06}" type="pres">
      <dgm:prSet presAssocID="{D737271E-97E2-482C-BC12-54415A94FB3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AD751938-2263-4BAE-8972-AD6A5FA07E46}" type="pres">
      <dgm:prSet presAssocID="{D737271E-97E2-482C-BC12-54415A94FB3D}" presName="spaceRect" presStyleCnt="0"/>
      <dgm:spPr/>
    </dgm:pt>
    <dgm:pt modelId="{B18EBB40-3B6D-44E2-8F3A-4C609B248FDC}" type="pres">
      <dgm:prSet presAssocID="{D737271E-97E2-482C-BC12-54415A94FB3D}" presName="parTx" presStyleLbl="revTx" presStyleIdx="0" presStyleCnt="4">
        <dgm:presLayoutVars>
          <dgm:chMax val="0"/>
          <dgm:chPref val="0"/>
        </dgm:presLayoutVars>
      </dgm:prSet>
      <dgm:spPr/>
    </dgm:pt>
    <dgm:pt modelId="{55FBE7A0-0276-49CD-855E-CA5ED840F684}" type="pres">
      <dgm:prSet presAssocID="{D737271E-97E2-482C-BC12-54415A94FB3D}" presName="desTx" presStyleLbl="revTx" presStyleIdx="1" presStyleCnt="4">
        <dgm:presLayoutVars/>
      </dgm:prSet>
      <dgm:spPr/>
    </dgm:pt>
    <dgm:pt modelId="{117B4990-1347-4C5C-AF59-19A857605DE7}" type="pres">
      <dgm:prSet presAssocID="{BDF358AC-B9C8-415E-8AD2-81CE94597FBC}" presName="sibTrans" presStyleCnt="0"/>
      <dgm:spPr/>
    </dgm:pt>
    <dgm:pt modelId="{6F59DBDF-CB77-45C3-A91C-52F0C565D891}" type="pres">
      <dgm:prSet presAssocID="{1AC79602-87BD-4364-9D9B-F448B9D6DD1B}" presName="compNode" presStyleCnt="0"/>
      <dgm:spPr/>
    </dgm:pt>
    <dgm:pt modelId="{D9CC78D9-9F81-4E8E-9F0F-780272166463}" type="pres">
      <dgm:prSet presAssocID="{1AC79602-87BD-4364-9D9B-F448B9D6DD1B}" presName="bgRect" presStyleLbl="bgShp" presStyleIdx="1" presStyleCnt="2"/>
      <dgm:spPr/>
    </dgm:pt>
    <dgm:pt modelId="{014D9F0E-B123-4A57-AFE2-164F6C9E2C1E}" type="pres">
      <dgm:prSet presAssocID="{1AC79602-87BD-4364-9D9B-F448B9D6DD1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llar"/>
        </a:ext>
      </dgm:extLst>
    </dgm:pt>
    <dgm:pt modelId="{5D879DC2-1CD7-493C-AFC1-1C075A83984F}" type="pres">
      <dgm:prSet presAssocID="{1AC79602-87BD-4364-9D9B-F448B9D6DD1B}" presName="spaceRect" presStyleCnt="0"/>
      <dgm:spPr/>
    </dgm:pt>
    <dgm:pt modelId="{9E57E02D-7C0A-42DD-B540-B7856BF606D2}" type="pres">
      <dgm:prSet presAssocID="{1AC79602-87BD-4364-9D9B-F448B9D6DD1B}" presName="parTx" presStyleLbl="revTx" presStyleIdx="2" presStyleCnt="4">
        <dgm:presLayoutVars>
          <dgm:chMax val="0"/>
          <dgm:chPref val="0"/>
        </dgm:presLayoutVars>
      </dgm:prSet>
      <dgm:spPr/>
    </dgm:pt>
    <dgm:pt modelId="{F1BCE316-9D31-4597-958E-E0B71390D919}" type="pres">
      <dgm:prSet presAssocID="{1AC79602-87BD-4364-9D9B-F448B9D6DD1B}" presName="desTx" presStyleLbl="revTx" presStyleIdx="3" presStyleCnt="4">
        <dgm:presLayoutVars/>
      </dgm:prSet>
      <dgm:spPr/>
    </dgm:pt>
  </dgm:ptLst>
  <dgm:cxnLst>
    <dgm:cxn modelId="{002B8221-3EAF-4BCA-8AAC-97E6FD8AB20C}" type="presOf" srcId="{60910916-DABD-4569-85AE-EB59B6CF0572}" destId="{3CBE3536-6AFB-4D01-A65C-1801B7348D51}" srcOrd="0" destOrd="0" presId="urn:microsoft.com/office/officeart/2018/2/layout/IconVerticalSolidList"/>
    <dgm:cxn modelId="{E3CE3230-B3AD-4C93-A75E-DF50410CDA8E}" type="presOf" srcId="{1AC79602-87BD-4364-9D9B-F448B9D6DD1B}" destId="{9E57E02D-7C0A-42DD-B540-B7856BF606D2}" srcOrd="0" destOrd="0" presId="urn:microsoft.com/office/officeart/2018/2/layout/IconVerticalSolidList"/>
    <dgm:cxn modelId="{B6178D32-9A6C-44E0-B8F4-15727496107B}" srcId="{60910916-DABD-4569-85AE-EB59B6CF0572}" destId="{D737271E-97E2-482C-BC12-54415A94FB3D}" srcOrd="0" destOrd="0" parTransId="{76A29324-E4A3-4DC4-8B41-6A6543B7E93C}" sibTransId="{BDF358AC-B9C8-415E-8AD2-81CE94597FBC}"/>
    <dgm:cxn modelId="{9131F362-CDA7-4872-9B27-7D8C716AF9B4}" type="presOf" srcId="{5D177CD6-7233-4AF1-9440-C4419EDDB67D}" destId="{F1BCE316-9D31-4597-958E-E0B71390D919}" srcOrd="0" destOrd="1" presId="urn:microsoft.com/office/officeart/2018/2/layout/IconVerticalSolidList"/>
    <dgm:cxn modelId="{26C54651-3E2C-44FD-B459-BEBB0ED11D9E}" srcId="{60910916-DABD-4569-85AE-EB59B6CF0572}" destId="{1AC79602-87BD-4364-9D9B-F448B9D6DD1B}" srcOrd="1" destOrd="0" parTransId="{F0A8517A-9219-4996-9DFA-A97542B6CBC9}" sibTransId="{8250798B-CBC9-4614-A79A-FFF9FA1AEB71}"/>
    <dgm:cxn modelId="{3F90A77A-4657-47FE-A282-BBD2B9AB8FE2}" type="presOf" srcId="{E825D899-3197-4111-8B13-F0BBD3B9C1DC}" destId="{F1BCE316-9D31-4597-958E-E0B71390D919}" srcOrd="0" destOrd="0" presId="urn:microsoft.com/office/officeart/2018/2/layout/IconVerticalSolidList"/>
    <dgm:cxn modelId="{B03D5882-D1D1-4FF8-88AD-D3597D9CB323}" srcId="{D737271E-97E2-482C-BC12-54415A94FB3D}" destId="{D837258D-E519-459A-B7B0-2665B2AA2BB3}" srcOrd="0" destOrd="0" parTransId="{B4AB8F4C-9F18-4497-A5F1-47B283007C65}" sibTransId="{7A1BC0DC-165F-46B8-A536-EB56B2A9C0D3}"/>
    <dgm:cxn modelId="{A26E1298-88FE-4563-A9C1-6420FC4B2D77}" type="presOf" srcId="{D837258D-E519-459A-B7B0-2665B2AA2BB3}" destId="{55FBE7A0-0276-49CD-855E-CA5ED840F684}" srcOrd="0" destOrd="0" presId="urn:microsoft.com/office/officeart/2018/2/layout/IconVerticalSolidList"/>
    <dgm:cxn modelId="{46BB2BA4-F969-46E0-BF27-2266AE479C68}" srcId="{1AC79602-87BD-4364-9D9B-F448B9D6DD1B}" destId="{E825D899-3197-4111-8B13-F0BBD3B9C1DC}" srcOrd="0" destOrd="0" parTransId="{08AA285D-5B28-4609-A591-E54D04B7F160}" sibTransId="{AEA2351B-7399-4470-B8A4-73A96642FE28}"/>
    <dgm:cxn modelId="{3FACD8AB-9CF4-47EC-AAFB-15FEB09A0115}" srcId="{1AC79602-87BD-4364-9D9B-F448B9D6DD1B}" destId="{5D177CD6-7233-4AF1-9440-C4419EDDB67D}" srcOrd="1" destOrd="0" parTransId="{FABC86DF-831D-45F3-83C0-36CE800A69BF}" sibTransId="{70A94F7F-28ED-45DC-B64B-AED2822A7CA3}"/>
    <dgm:cxn modelId="{755E13F3-3F45-41B1-BE6F-124A07552FDF}" type="presOf" srcId="{D737271E-97E2-482C-BC12-54415A94FB3D}" destId="{B18EBB40-3B6D-44E2-8F3A-4C609B248FDC}" srcOrd="0" destOrd="0" presId="urn:microsoft.com/office/officeart/2018/2/layout/IconVerticalSolidList"/>
    <dgm:cxn modelId="{9A43CB93-0C0D-4080-BA93-399EC2DF287D}" type="presParOf" srcId="{3CBE3536-6AFB-4D01-A65C-1801B7348D51}" destId="{497B0638-EA75-4BFC-B678-DE9EACFCACB8}" srcOrd="0" destOrd="0" presId="urn:microsoft.com/office/officeart/2018/2/layout/IconVerticalSolidList"/>
    <dgm:cxn modelId="{12805B50-37E2-4415-B160-1513E1B7A931}" type="presParOf" srcId="{497B0638-EA75-4BFC-B678-DE9EACFCACB8}" destId="{ACE2B429-450C-4E88-86ED-CB5778D5FA50}" srcOrd="0" destOrd="0" presId="urn:microsoft.com/office/officeart/2018/2/layout/IconVerticalSolidList"/>
    <dgm:cxn modelId="{77288BD9-0C6A-4F0A-BF6C-F889F33FDB51}" type="presParOf" srcId="{497B0638-EA75-4BFC-B678-DE9EACFCACB8}" destId="{84ACE269-3FE1-4A61-ADE9-80CBCCDDAC06}" srcOrd="1" destOrd="0" presId="urn:microsoft.com/office/officeart/2018/2/layout/IconVerticalSolidList"/>
    <dgm:cxn modelId="{AAEA2590-9609-4042-A04B-F10A67304BFE}" type="presParOf" srcId="{497B0638-EA75-4BFC-B678-DE9EACFCACB8}" destId="{AD751938-2263-4BAE-8972-AD6A5FA07E46}" srcOrd="2" destOrd="0" presId="urn:microsoft.com/office/officeart/2018/2/layout/IconVerticalSolidList"/>
    <dgm:cxn modelId="{0522CB0B-BF72-450D-9112-D707B191AA77}" type="presParOf" srcId="{497B0638-EA75-4BFC-B678-DE9EACFCACB8}" destId="{B18EBB40-3B6D-44E2-8F3A-4C609B248FDC}" srcOrd="3" destOrd="0" presId="urn:microsoft.com/office/officeart/2018/2/layout/IconVerticalSolidList"/>
    <dgm:cxn modelId="{78A8D704-9CE9-4240-B7C4-63D4F1BE0AF3}" type="presParOf" srcId="{497B0638-EA75-4BFC-B678-DE9EACFCACB8}" destId="{55FBE7A0-0276-49CD-855E-CA5ED840F684}" srcOrd="4" destOrd="0" presId="urn:microsoft.com/office/officeart/2018/2/layout/IconVerticalSolidList"/>
    <dgm:cxn modelId="{C498B1E0-F6D5-44AE-99AC-BCE3255F17A5}" type="presParOf" srcId="{3CBE3536-6AFB-4D01-A65C-1801B7348D51}" destId="{117B4990-1347-4C5C-AF59-19A857605DE7}" srcOrd="1" destOrd="0" presId="urn:microsoft.com/office/officeart/2018/2/layout/IconVerticalSolidList"/>
    <dgm:cxn modelId="{7CBF3034-57ED-4B9F-9157-E71A11ACEDB3}" type="presParOf" srcId="{3CBE3536-6AFB-4D01-A65C-1801B7348D51}" destId="{6F59DBDF-CB77-45C3-A91C-52F0C565D891}" srcOrd="2" destOrd="0" presId="urn:microsoft.com/office/officeart/2018/2/layout/IconVerticalSolidList"/>
    <dgm:cxn modelId="{BBF4E426-FA25-4E12-B66C-62E565C6A2E0}" type="presParOf" srcId="{6F59DBDF-CB77-45C3-A91C-52F0C565D891}" destId="{D9CC78D9-9F81-4E8E-9F0F-780272166463}" srcOrd="0" destOrd="0" presId="urn:microsoft.com/office/officeart/2018/2/layout/IconVerticalSolidList"/>
    <dgm:cxn modelId="{C9FF19E6-4BCE-48AF-ABDC-D79A50BCAD83}" type="presParOf" srcId="{6F59DBDF-CB77-45C3-A91C-52F0C565D891}" destId="{014D9F0E-B123-4A57-AFE2-164F6C9E2C1E}" srcOrd="1" destOrd="0" presId="urn:microsoft.com/office/officeart/2018/2/layout/IconVerticalSolidList"/>
    <dgm:cxn modelId="{BEE3601D-FD01-4AE4-92BA-0FF81CF55327}" type="presParOf" srcId="{6F59DBDF-CB77-45C3-A91C-52F0C565D891}" destId="{5D879DC2-1CD7-493C-AFC1-1C075A83984F}" srcOrd="2" destOrd="0" presId="urn:microsoft.com/office/officeart/2018/2/layout/IconVerticalSolidList"/>
    <dgm:cxn modelId="{BC1F6FB7-6FF0-4BF1-A457-AD612C840908}" type="presParOf" srcId="{6F59DBDF-CB77-45C3-A91C-52F0C565D891}" destId="{9E57E02D-7C0A-42DD-B540-B7856BF606D2}" srcOrd="3" destOrd="0" presId="urn:microsoft.com/office/officeart/2018/2/layout/IconVerticalSolidList"/>
    <dgm:cxn modelId="{FD3109FA-D971-4C6F-B752-3C0949820F5C}" type="presParOf" srcId="{6F59DBDF-CB77-45C3-A91C-52F0C565D891}" destId="{F1BCE316-9D31-4597-958E-E0B71390D91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D420A9-0748-44EB-A42D-A5966152D218}" type="doc">
      <dgm:prSet loTypeId="urn:microsoft.com/office/officeart/2005/8/layout/list1" loCatId="list" qsTypeId="urn:microsoft.com/office/officeart/2005/8/quickstyle/simple5" qsCatId="simple" csTypeId="urn:microsoft.com/office/officeart/2005/8/colors/accent2_2" csCatId="accent2" phldr="1"/>
      <dgm:spPr/>
      <dgm:t>
        <a:bodyPr/>
        <a:lstStyle/>
        <a:p>
          <a:endParaRPr lang="en-US"/>
        </a:p>
      </dgm:t>
    </dgm:pt>
    <dgm:pt modelId="{EDF4200C-0762-4376-9238-D009D3C3A700}">
      <dgm:prSet/>
      <dgm:spPr/>
      <dgm:t>
        <a:bodyPr/>
        <a:lstStyle/>
        <a:p>
          <a:r>
            <a:rPr lang="en-US"/>
            <a:t>Payroll Cost – approved expenses: </a:t>
          </a:r>
        </a:p>
      </dgm:t>
    </dgm:pt>
    <dgm:pt modelId="{E973B635-2C49-4379-A1D1-F6188F23887B}" type="parTrans" cxnId="{325AEFA5-8379-4906-AA32-E1F4B5A70432}">
      <dgm:prSet/>
      <dgm:spPr/>
      <dgm:t>
        <a:bodyPr/>
        <a:lstStyle/>
        <a:p>
          <a:endParaRPr lang="en-US" sz="1800"/>
        </a:p>
      </dgm:t>
    </dgm:pt>
    <dgm:pt modelId="{6708EF50-69EF-454D-A61D-2C70D4AABE16}" type="sibTrans" cxnId="{325AEFA5-8379-4906-AA32-E1F4B5A70432}">
      <dgm:prSet/>
      <dgm:spPr/>
      <dgm:t>
        <a:bodyPr/>
        <a:lstStyle/>
        <a:p>
          <a:endParaRPr lang="en-US"/>
        </a:p>
      </dgm:t>
    </dgm:pt>
    <dgm:pt modelId="{B6D117CB-BFD6-42F8-9DCC-CC7586E9012E}">
      <dgm:prSet/>
      <dgm:spPr/>
      <dgm:t>
        <a:bodyPr/>
        <a:lstStyle/>
        <a:p>
          <a:r>
            <a:rPr lang="en-US"/>
            <a:t>Compensation to employees (whose principal place of residence is the United States) in the form of </a:t>
          </a:r>
          <a:r>
            <a:rPr lang="en-US" b="1"/>
            <a:t>salary, wages, commissions, or similar compensation</a:t>
          </a:r>
          <a:r>
            <a:rPr lang="en-US"/>
            <a:t>; cash tips or the equivalent (based on employer records of past tips or, in the absence of such records, a reasonable, good-faith employer estimate of such tips);</a:t>
          </a:r>
        </a:p>
      </dgm:t>
    </dgm:pt>
    <dgm:pt modelId="{707163BB-E41F-4754-986E-7CA7FE1F4EE9}" type="parTrans" cxnId="{8ED5CA26-7518-4958-822B-116EBFD0A0CD}">
      <dgm:prSet/>
      <dgm:spPr/>
      <dgm:t>
        <a:bodyPr/>
        <a:lstStyle/>
        <a:p>
          <a:endParaRPr lang="en-US" sz="1800"/>
        </a:p>
      </dgm:t>
    </dgm:pt>
    <dgm:pt modelId="{955367E0-00F2-4BFD-986F-0550E146F8CF}" type="sibTrans" cxnId="{8ED5CA26-7518-4958-822B-116EBFD0A0CD}">
      <dgm:prSet/>
      <dgm:spPr/>
      <dgm:t>
        <a:bodyPr/>
        <a:lstStyle/>
        <a:p>
          <a:endParaRPr lang="en-US"/>
        </a:p>
      </dgm:t>
    </dgm:pt>
    <dgm:pt modelId="{C3FD6640-AA76-4F3F-8DE2-0A86769026A0}">
      <dgm:prSet/>
      <dgm:spPr/>
      <dgm:t>
        <a:bodyPr/>
        <a:lstStyle/>
        <a:p>
          <a:r>
            <a:rPr lang="en-US"/>
            <a:t>Payment for vacation, parental, family, medical, or sick leave.</a:t>
          </a:r>
        </a:p>
      </dgm:t>
    </dgm:pt>
    <dgm:pt modelId="{7F545548-373F-4F2C-AE0C-EC7DD2B95FE7}" type="parTrans" cxnId="{D95DB3D2-9505-44A0-BF16-86AA2B71E498}">
      <dgm:prSet/>
      <dgm:spPr/>
      <dgm:t>
        <a:bodyPr/>
        <a:lstStyle/>
        <a:p>
          <a:endParaRPr lang="en-US" sz="1800"/>
        </a:p>
      </dgm:t>
    </dgm:pt>
    <dgm:pt modelId="{514F2F4C-8E86-4C78-9776-26FB00BE98F3}" type="sibTrans" cxnId="{D95DB3D2-9505-44A0-BF16-86AA2B71E498}">
      <dgm:prSet/>
      <dgm:spPr/>
      <dgm:t>
        <a:bodyPr/>
        <a:lstStyle/>
        <a:p>
          <a:endParaRPr lang="en-US"/>
        </a:p>
      </dgm:t>
    </dgm:pt>
    <dgm:pt modelId="{F907FE6E-8FBE-4270-A5E0-C635715751F8}">
      <dgm:prSet/>
      <dgm:spPr/>
      <dgm:t>
        <a:bodyPr/>
        <a:lstStyle/>
        <a:p>
          <a:r>
            <a:rPr lang="en-US" dirty="0"/>
            <a:t>Allowance for separation or dismissal.</a:t>
          </a:r>
        </a:p>
      </dgm:t>
    </dgm:pt>
    <dgm:pt modelId="{6A7FA624-D512-4C21-ADE5-C58BFAC53862}" type="parTrans" cxnId="{FD4B7FBC-E783-4573-9878-CEC75658E2D0}">
      <dgm:prSet/>
      <dgm:spPr/>
      <dgm:t>
        <a:bodyPr/>
        <a:lstStyle/>
        <a:p>
          <a:endParaRPr lang="en-US" sz="1800"/>
        </a:p>
      </dgm:t>
    </dgm:pt>
    <dgm:pt modelId="{4AF42926-8EAD-4252-863D-BA83EDA7B1F3}" type="sibTrans" cxnId="{FD4B7FBC-E783-4573-9878-CEC75658E2D0}">
      <dgm:prSet/>
      <dgm:spPr/>
      <dgm:t>
        <a:bodyPr/>
        <a:lstStyle/>
        <a:p>
          <a:endParaRPr lang="en-US"/>
        </a:p>
      </dgm:t>
    </dgm:pt>
    <dgm:pt modelId="{F302FA04-BEC1-4306-937F-C54D15FD9DD5}">
      <dgm:prSet/>
      <dgm:spPr/>
      <dgm:t>
        <a:bodyPr/>
        <a:lstStyle/>
        <a:p>
          <a:r>
            <a:rPr lang="en-US"/>
            <a:t>Payment for the provision of employee benefits (including insurance premiums) consisting of group health care, group life, disability, vision, or dental insurance, and retirement benefits;</a:t>
          </a:r>
        </a:p>
      </dgm:t>
    </dgm:pt>
    <dgm:pt modelId="{9F9884EC-65D4-4CF6-9DD4-FFC82E20272D}" type="parTrans" cxnId="{D0C54E24-F3EE-4AEA-BB55-3E6397F0D587}">
      <dgm:prSet/>
      <dgm:spPr/>
      <dgm:t>
        <a:bodyPr/>
        <a:lstStyle/>
        <a:p>
          <a:endParaRPr lang="en-US" sz="1800"/>
        </a:p>
      </dgm:t>
    </dgm:pt>
    <dgm:pt modelId="{753E0130-2C81-4BFB-8621-697025221C70}" type="sibTrans" cxnId="{D0C54E24-F3EE-4AEA-BB55-3E6397F0D587}">
      <dgm:prSet/>
      <dgm:spPr/>
      <dgm:t>
        <a:bodyPr/>
        <a:lstStyle/>
        <a:p>
          <a:endParaRPr lang="en-US"/>
        </a:p>
      </dgm:t>
    </dgm:pt>
    <dgm:pt modelId="{F244048F-470C-4874-A844-B53239DE8764}">
      <dgm:prSet/>
      <dgm:spPr/>
      <dgm:t>
        <a:bodyPr/>
        <a:lstStyle/>
        <a:p>
          <a:r>
            <a:rPr lang="en-US"/>
            <a:t>Payment of state and local taxes assessed on compensation of employees; and</a:t>
          </a:r>
        </a:p>
      </dgm:t>
    </dgm:pt>
    <dgm:pt modelId="{5128EAA3-41F5-4E51-ABE2-01EA77E5B007}" type="parTrans" cxnId="{86BE3852-BDAA-4825-BCC8-682658BC411E}">
      <dgm:prSet/>
      <dgm:spPr/>
      <dgm:t>
        <a:bodyPr/>
        <a:lstStyle/>
        <a:p>
          <a:endParaRPr lang="en-US" sz="1800"/>
        </a:p>
      </dgm:t>
    </dgm:pt>
    <dgm:pt modelId="{28DCECB2-A3F6-43F5-9243-48689644B04A}" type="sibTrans" cxnId="{86BE3852-BDAA-4825-BCC8-682658BC411E}">
      <dgm:prSet/>
      <dgm:spPr/>
      <dgm:t>
        <a:bodyPr/>
        <a:lstStyle/>
        <a:p>
          <a:endParaRPr lang="en-US"/>
        </a:p>
      </dgm:t>
    </dgm:pt>
    <dgm:pt modelId="{1EEDC7EC-DAB2-4968-92C2-30B874179F5D}">
      <dgm:prSet/>
      <dgm:spPr/>
      <dgm:t>
        <a:bodyPr/>
        <a:lstStyle/>
        <a:p>
          <a:r>
            <a:rPr lang="en-US"/>
            <a:t>For an independent contractor or sole proprietor, wages, commissions, income, or net earnings from self-employment, or similar compensation</a:t>
          </a:r>
        </a:p>
      </dgm:t>
    </dgm:pt>
    <dgm:pt modelId="{5F25A9D4-A138-41D3-9415-657C616D5C22}" type="parTrans" cxnId="{3C94D784-5390-4DE3-8B71-51B886ABA55F}">
      <dgm:prSet/>
      <dgm:spPr/>
      <dgm:t>
        <a:bodyPr/>
        <a:lstStyle/>
        <a:p>
          <a:endParaRPr lang="en-US" sz="1800"/>
        </a:p>
      </dgm:t>
    </dgm:pt>
    <dgm:pt modelId="{456A174C-F8A2-4079-AAB8-E4B4013ED0F5}" type="sibTrans" cxnId="{3C94D784-5390-4DE3-8B71-51B886ABA55F}">
      <dgm:prSet/>
      <dgm:spPr/>
      <dgm:t>
        <a:bodyPr/>
        <a:lstStyle/>
        <a:p>
          <a:endParaRPr lang="en-US"/>
        </a:p>
      </dgm:t>
    </dgm:pt>
    <dgm:pt modelId="{CBF29BE3-C3E6-4160-8AAF-4B4D4A41A9A8}" type="pres">
      <dgm:prSet presAssocID="{D8D420A9-0748-44EB-A42D-A5966152D218}" presName="linear" presStyleCnt="0">
        <dgm:presLayoutVars>
          <dgm:dir/>
          <dgm:animLvl val="lvl"/>
          <dgm:resizeHandles val="exact"/>
        </dgm:presLayoutVars>
      </dgm:prSet>
      <dgm:spPr/>
    </dgm:pt>
    <dgm:pt modelId="{1EF5CD1B-708B-43DB-8A1C-779114655C0A}" type="pres">
      <dgm:prSet presAssocID="{EDF4200C-0762-4376-9238-D009D3C3A700}" presName="parentLin" presStyleCnt="0"/>
      <dgm:spPr/>
    </dgm:pt>
    <dgm:pt modelId="{B6CFBEB4-BF57-4A46-9C1E-3280C8EF8DF4}" type="pres">
      <dgm:prSet presAssocID="{EDF4200C-0762-4376-9238-D009D3C3A700}" presName="parentLeftMargin" presStyleLbl="node1" presStyleIdx="0" presStyleCnt="1"/>
      <dgm:spPr/>
    </dgm:pt>
    <dgm:pt modelId="{BDB0400D-1639-4107-8F66-3881D2567BBC}" type="pres">
      <dgm:prSet presAssocID="{EDF4200C-0762-4376-9238-D009D3C3A700}" presName="parentText" presStyleLbl="node1" presStyleIdx="0" presStyleCnt="1">
        <dgm:presLayoutVars>
          <dgm:chMax val="0"/>
          <dgm:bulletEnabled val="1"/>
        </dgm:presLayoutVars>
      </dgm:prSet>
      <dgm:spPr/>
    </dgm:pt>
    <dgm:pt modelId="{CB336456-A606-4BDE-8583-6AC7C153A061}" type="pres">
      <dgm:prSet presAssocID="{EDF4200C-0762-4376-9238-D009D3C3A700}" presName="negativeSpace" presStyleCnt="0"/>
      <dgm:spPr/>
    </dgm:pt>
    <dgm:pt modelId="{E52A16B3-7875-412B-8EAA-0899BEA83932}" type="pres">
      <dgm:prSet presAssocID="{EDF4200C-0762-4376-9238-D009D3C3A700}" presName="childText" presStyleLbl="conFgAcc1" presStyleIdx="0" presStyleCnt="1">
        <dgm:presLayoutVars>
          <dgm:bulletEnabled val="1"/>
        </dgm:presLayoutVars>
      </dgm:prSet>
      <dgm:spPr/>
    </dgm:pt>
  </dgm:ptLst>
  <dgm:cxnLst>
    <dgm:cxn modelId="{CDA74C08-6B2E-4FED-B774-6E3A0BA77DB8}" type="presOf" srcId="{D8D420A9-0748-44EB-A42D-A5966152D218}" destId="{CBF29BE3-C3E6-4160-8AAF-4B4D4A41A9A8}" srcOrd="0" destOrd="0" presId="urn:microsoft.com/office/officeart/2005/8/layout/list1"/>
    <dgm:cxn modelId="{7C3AA10C-861F-4709-8F4B-EC0D41B74182}" type="presOf" srcId="{EDF4200C-0762-4376-9238-D009D3C3A700}" destId="{BDB0400D-1639-4107-8F66-3881D2567BBC}" srcOrd="1" destOrd="0" presId="urn:microsoft.com/office/officeart/2005/8/layout/list1"/>
    <dgm:cxn modelId="{26F23613-3A4C-42AD-A563-5FED55602EE7}" type="presOf" srcId="{F907FE6E-8FBE-4270-A5E0-C635715751F8}" destId="{E52A16B3-7875-412B-8EAA-0899BEA83932}" srcOrd="0" destOrd="2" presId="urn:microsoft.com/office/officeart/2005/8/layout/list1"/>
    <dgm:cxn modelId="{D0C54E24-F3EE-4AEA-BB55-3E6397F0D587}" srcId="{EDF4200C-0762-4376-9238-D009D3C3A700}" destId="{F302FA04-BEC1-4306-937F-C54D15FD9DD5}" srcOrd="3" destOrd="0" parTransId="{9F9884EC-65D4-4CF6-9DD4-FFC82E20272D}" sibTransId="{753E0130-2C81-4BFB-8621-697025221C70}"/>
    <dgm:cxn modelId="{8ED5CA26-7518-4958-822B-116EBFD0A0CD}" srcId="{EDF4200C-0762-4376-9238-D009D3C3A700}" destId="{B6D117CB-BFD6-42F8-9DCC-CC7586E9012E}" srcOrd="0" destOrd="0" parTransId="{707163BB-E41F-4754-986E-7CA7FE1F4EE9}" sibTransId="{955367E0-00F2-4BFD-986F-0550E146F8CF}"/>
    <dgm:cxn modelId="{619BAD28-05D8-450E-8B98-C2B1BB3B71E9}" type="presOf" srcId="{F302FA04-BEC1-4306-937F-C54D15FD9DD5}" destId="{E52A16B3-7875-412B-8EAA-0899BEA83932}" srcOrd="0" destOrd="3" presId="urn:microsoft.com/office/officeart/2005/8/layout/list1"/>
    <dgm:cxn modelId="{5C9A8730-F625-4DD0-B2DB-5B6C4EF216D6}" type="presOf" srcId="{C3FD6640-AA76-4F3F-8DE2-0A86769026A0}" destId="{E52A16B3-7875-412B-8EAA-0899BEA83932}" srcOrd="0" destOrd="1" presId="urn:microsoft.com/office/officeart/2005/8/layout/list1"/>
    <dgm:cxn modelId="{BFA4843F-6D65-4F5B-BD8B-04E759B509E5}" type="presOf" srcId="{1EEDC7EC-DAB2-4968-92C2-30B874179F5D}" destId="{E52A16B3-7875-412B-8EAA-0899BEA83932}" srcOrd="0" destOrd="5" presId="urn:microsoft.com/office/officeart/2005/8/layout/list1"/>
    <dgm:cxn modelId="{CFE99546-F50F-4265-985B-650DB87FEE5F}" type="presOf" srcId="{EDF4200C-0762-4376-9238-D009D3C3A700}" destId="{B6CFBEB4-BF57-4A46-9C1E-3280C8EF8DF4}" srcOrd="0" destOrd="0" presId="urn:microsoft.com/office/officeart/2005/8/layout/list1"/>
    <dgm:cxn modelId="{86BE3852-BDAA-4825-BCC8-682658BC411E}" srcId="{EDF4200C-0762-4376-9238-D009D3C3A700}" destId="{F244048F-470C-4874-A844-B53239DE8764}" srcOrd="4" destOrd="0" parTransId="{5128EAA3-41F5-4E51-ABE2-01EA77E5B007}" sibTransId="{28DCECB2-A3F6-43F5-9243-48689644B04A}"/>
    <dgm:cxn modelId="{3C94D784-5390-4DE3-8B71-51B886ABA55F}" srcId="{EDF4200C-0762-4376-9238-D009D3C3A700}" destId="{1EEDC7EC-DAB2-4968-92C2-30B874179F5D}" srcOrd="5" destOrd="0" parTransId="{5F25A9D4-A138-41D3-9415-657C616D5C22}" sibTransId="{456A174C-F8A2-4079-AAB8-E4B4013ED0F5}"/>
    <dgm:cxn modelId="{325AEFA5-8379-4906-AA32-E1F4B5A70432}" srcId="{D8D420A9-0748-44EB-A42D-A5966152D218}" destId="{EDF4200C-0762-4376-9238-D009D3C3A700}" srcOrd="0" destOrd="0" parTransId="{E973B635-2C49-4379-A1D1-F6188F23887B}" sibTransId="{6708EF50-69EF-454D-A61D-2C70D4AABE16}"/>
    <dgm:cxn modelId="{06174AA6-F088-4B57-90D9-698CA7EE274F}" type="presOf" srcId="{F244048F-470C-4874-A844-B53239DE8764}" destId="{E52A16B3-7875-412B-8EAA-0899BEA83932}" srcOrd="0" destOrd="4" presId="urn:microsoft.com/office/officeart/2005/8/layout/list1"/>
    <dgm:cxn modelId="{FD4B7FBC-E783-4573-9878-CEC75658E2D0}" srcId="{EDF4200C-0762-4376-9238-D009D3C3A700}" destId="{F907FE6E-8FBE-4270-A5E0-C635715751F8}" srcOrd="2" destOrd="0" parTransId="{6A7FA624-D512-4C21-ADE5-C58BFAC53862}" sibTransId="{4AF42926-8EAD-4252-863D-BA83EDA7B1F3}"/>
    <dgm:cxn modelId="{D95DB3D2-9505-44A0-BF16-86AA2B71E498}" srcId="{EDF4200C-0762-4376-9238-D009D3C3A700}" destId="{C3FD6640-AA76-4F3F-8DE2-0A86769026A0}" srcOrd="1" destOrd="0" parTransId="{7F545548-373F-4F2C-AE0C-EC7DD2B95FE7}" sibTransId="{514F2F4C-8E86-4C78-9776-26FB00BE98F3}"/>
    <dgm:cxn modelId="{B42E1FD6-C90C-4982-8BBE-922A82B1D1D0}" type="presOf" srcId="{B6D117CB-BFD6-42F8-9DCC-CC7586E9012E}" destId="{E52A16B3-7875-412B-8EAA-0899BEA83932}" srcOrd="0" destOrd="0" presId="urn:microsoft.com/office/officeart/2005/8/layout/list1"/>
    <dgm:cxn modelId="{8191E103-A138-4A29-B3C5-DF82EC9C860A}" type="presParOf" srcId="{CBF29BE3-C3E6-4160-8AAF-4B4D4A41A9A8}" destId="{1EF5CD1B-708B-43DB-8A1C-779114655C0A}" srcOrd="0" destOrd="0" presId="urn:microsoft.com/office/officeart/2005/8/layout/list1"/>
    <dgm:cxn modelId="{8D4F1290-EA93-486B-86FA-53A71EC31ADC}" type="presParOf" srcId="{1EF5CD1B-708B-43DB-8A1C-779114655C0A}" destId="{B6CFBEB4-BF57-4A46-9C1E-3280C8EF8DF4}" srcOrd="0" destOrd="0" presId="urn:microsoft.com/office/officeart/2005/8/layout/list1"/>
    <dgm:cxn modelId="{A5709663-7E6E-4B24-9773-7ACDE6D0BD12}" type="presParOf" srcId="{1EF5CD1B-708B-43DB-8A1C-779114655C0A}" destId="{BDB0400D-1639-4107-8F66-3881D2567BBC}" srcOrd="1" destOrd="0" presId="urn:microsoft.com/office/officeart/2005/8/layout/list1"/>
    <dgm:cxn modelId="{333509CB-0A10-4DBC-B66B-37D7DE3A90D0}" type="presParOf" srcId="{CBF29BE3-C3E6-4160-8AAF-4B4D4A41A9A8}" destId="{CB336456-A606-4BDE-8583-6AC7C153A061}" srcOrd="1" destOrd="0" presId="urn:microsoft.com/office/officeart/2005/8/layout/list1"/>
    <dgm:cxn modelId="{53180FFA-8FEC-43B2-BCA3-89EC0812847B}" type="presParOf" srcId="{CBF29BE3-C3E6-4160-8AAF-4B4D4A41A9A8}" destId="{E52A16B3-7875-412B-8EAA-0899BEA83932}"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D420A9-0748-44EB-A42D-A5966152D218}"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059F6E07-CD20-424D-835D-192C33B57793}">
      <dgm:prSet/>
      <dgm:spPr/>
      <dgm:t>
        <a:bodyPr/>
        <a:lstStyle/>
        <a:p>
          <a:r>
            <a:rPr lang="en-US" dirty="0"/>
            <a:t>Payroll Cost does not include:</a:t>
          </a:r>
        </a:p>
      </dgm:t>
    </dgm:pt>
    <dgm:pt modelId="{5FF10EE2-7613-44BB-933A-167DA27BBBB1}" type="parTrans" cxnId="{19DB018C-7645-497D-9A6C-2FE9926275C5}">
      <dgm:prSet/>
      <dgm:spPr/>
      <dgm:t>
        <a:bodyPr/>
        <a:lstStyle/>
        <a:p>
          <a:endParaRPr lang="en-US" sz="1800"/>
        </a:p>
      </dgm:t>
    </dgm:pt>
    <dgm:pt modelId="{BA061432-BE62-49C4-84E8-B396C6845CFA}" type="sibTrans" cxnId="{19DB018C-7645-497D-9A6C-2FE9926275C5}">
      <dgm:prSet/>
      <dgm:spPr/>
      <dgm:t>
        <a:bodyPr/>
        <a:lstStyle/>
        <a:p>
          <a:endParaRPr lang="en-US"/>
        </a:p>
      </dgm:t>
    </dgm:pt>
    <dgm:pt modelId="{3DAE5A78-3EFB-469A-A9FA-7B31ECD001CF}">
      <dgm:prSet custT="1"/>
      <dgm:spPr/>
      <dgm:t>
        <a:bodyPr/>
        <a:lstStyle/>
        <a:p>
          <a:r>
            <a:rPr lang="en-US" sz="1400" dirty="0"/>
            <a:t>Payments made to an independent contractor (</a:t>
          </a:r>
          <a:r>
            <a:rPr lang="en-US" sz="1400" b="1" dirty="0"/>
            <a:t>although these payments may be eligible under another eligible use of funds category such as operating expense);</a:t>
          </a:r>
        </a:p>
      </dgm:t>
    </dgm:pt>
    <dgm:pt modelId="{E06A1AE1-C2D9-4F67-9A9D-D7EED812EA5B}" type="parTrans" cxnId="{7A218C87-D63F-4615-85E6-A0E97BDBA26A}">
      <dgm:prSet/>
      <dgm:spPr/>
      <dgm:t>
        <a:bodyPr/>
        <a:lstStyle/>
        <a:p>
          <a:endParaRPr lang="en-US" sz="1800"/>
        </a:p>
      </dgm:t>
    </dgm:pt>
    <dgm:pt modelId="{2D85F1BA-0EBE-4BEC-B4D2-A6E2A7DB3B72}" type="sibTrans" cxnId="{7A218C87-D63F-4615-85E6-A0E97BDBA26A}">
      <dgm:prSet/>
      <dgm:spPr/>
      <dgm:t>
        <a:bodyPr/>
        <a:lstStyle/>
        <a:p>
          <a:endParaRPr lang="en-US"/>
        </a:p>
      </dgm:t>
    </dgm:pt>
    <dgm:pt modelId="{696FD812-9522-40A2-B4A0-CAD059D14E28}">
      <dgm:prSet custT="1"/>
      <dgm:spPr/>
      <dgm:t>
        <a:bodyPr/>
        <a:lstStyle/>
        <a:p>
          <a:r>
            <a:rPr lang="en-US" sz="1400" b="1" dirty="0"/>
            <a:t>The compensation of any owner or individual employee in excess of $100,000 </a:t>
          </a:r>
          <a:r>
            <a:rPr lang="en-US" sz="1400" dirty="0"/>
            <a:t>on an annualized basis, as prorated for the period during which the payments are made or the obligation to make the payments is incurred;</a:t>
          </a:r>
        </a:p>
      </dgm:t>
    </dgm:pt>
    <dgm:pt modelId="{B38F7C25-CE51-4CE9-8961-B07BC46FF377}" type="parTrans" cxnId="{7550E313-6755-4969-BD4D-88990A3D2B18}">
      <dgm:prSet/>
      <dgm:spPr/>
      <dgm:t>
        <a:bodyPr/>
        <a:lstStyle/>
        <a:p>
          <a:endParaRPr lang="en-US" sz="1800"/>
        </a:p>
      </dgm:t>
    </dgm:pt>
    <dgm:pt modelId="{C5110312-DE0A-4F65-A220-C0F7CCE646C8}" type="sibTrans" cxnId="{7550E313-6755-4969-BD4D-88990A3D2B18}">
      <dgm:prSet/>
      <dgm:spPr/>
      <dgm:t>
        <a:bodyPr/>
        <a:lstStyle/>
        <a:p>
          <a:endParaRPr lang="en-US"/>
        </a:p>
      </dgm:t>
    </dgm:pt>
    <dgm:pt modelId="{4B0D60A9-6923-408D-84D1-CF1BF3CC28D1}">
      <dgm:prSet custT="1"/>
      <dgm:spPr/>
      <dgm:t>
        <a:bodyPr/>
        <a:lstStyle/>
        <a:p>
          <a:r>
            <a:rPr lang="en-US" sz="1400" dirty="0"/>
            <a:t>Federal employment taxes imposed or withheld during the applicable period, including the employee’s and employer’s share of FICA (Federal Insurance Contributions Act) and Railroad Retirement Act taxes, and income taxes required to be withheld from employees;</a:t>
          </a:r>
        </a:p>
      </dgm:t>
    </dgm:pt>
    <dgm:pt modelId="{9E854936-DEC9-4CCF-B014-9E7928BFB1ED}" type="parTrans" cxnId="{DD6EB00B-258C-4D03-8067-424213EC1E61}">
      <dgm:prSet/>
      <dgm:spPr/>
      <dgm:t>
        <a:bodyPr/>
        <a:lstStyle/>
        <a:p>
          <a:endParaRPr lang="en-US" sz="1800"/>
        </a:p>
      </dgm:t>
    </dgm:pt>
    <dgm:pt modelId="{79DB61FA-D44F-47C0-B353-F9EF381AFD88}" type="sibTrans" cxnId="{DD6EB00B-258C-4D03-8067-424213EC1E61}">
      <dgm:prSet/>
      <dgm:spPr/>
      <dgm:t>
        <a:bodyPr/>
        <a:lstStyle/>
        <a:p>
          <a:endParaRPr lang="en-US"/>
        </a:p>
      </dgm:t>
    </dgm:pt>
    <dgm:pt modelId="{3DDF5C50-BF0F-4CB1-9BC8-68F4E48751A5}">
      <dgm:prSet custT="1"/>
      <dgm:spPr/>
      <dgm:t>
        <a:bodyPr/>
        <a:lstStyle/>
        <a:p>
          <a:r>
            <a:rPr lang="en-US" sz="1400" dirty="0"/>
            <a:t>Qualified wages (defined as wages paid by (a) employers with more than 100 full-time employees that were operational in 2020 but had to partially or fully suspend activities in any quarter due to COVID-19 restrictions put in place by an appropriate governmental authority; or (b) employers with 100 or fewer full-time employees that were operational in 2020 but had to partially or fully suspend activities in any quarter due to COVID-19 restrictions put in place by an appropriate governmental authority, or wages paid by such an employer during the first quarter beginning after December 31, 2019 for which gross receipts were less than 50% of gross receipts for the same calendar quarter the year prior and ending with the calendar quarter following the first calendar quarter that begins after calendar quarter that previously had gross receipts less than 50% of the gross receipts from the calendar quarter the prior year and subsequently had gross receipts that were greater than 80% of gross receipts for the same calendar quarter the prior year) that were taken into account in determining the credit allowed under section 2301; and</a:t>
          </a:r>
        </a:p>
      </dgm:t>
    </dgm:pt>
    <dgm:pt modelId="{9BB03D3E-65E6-47CB-BF7D-273F33D56DC0}" type="parTrans" cxnId="{5E3CC19F-94C2-493D-B9C9-76F085C5492C}">
      <dgm:prSet/>
      <dgm:spPr/>
      <dgm:t>
        <a:bodyPr/>
        <a:lstStyle/>
        <a:p>
          <a:endParaRPr lang="en-US" sz="1800"/>
        </a:p>
      </dgm:t>
    </dgm:pt>
    <dgm:pt modelId="{C3440B7A-63E7-47D2-87A6-E3BF3E491FDD}" type="sibTrans" cxnId="{5E3CC19F-94C2-493D-B9C9-76F085C5492C}">
      <dgm:prSet/>
      <dgm:spPr/>
      <dgm:t>
        <a:bodyPr/>
        <a:lstStyle/>
        <a:p>
          <a:endParaRPr lang="en-US"/>
        </a:p>
      </dgm:t>
    </dgm:pt>
    <dgm:pt modelId="{0832FD26-92DF-4207-9CA9-6348CE7FF03E}">
      <dgm:prSet custT="1"/>
      <dgm:spPr/>
      <dgm:t>
        <a:bodyPr/>
        <a:lstStyle/>
        <a:p>
          <a:r>
            <a:rPr lang="en-US" sz="1400" dirty="0"/>
            <a:t>Premiums related to COBRA continuation coverage (per section 6432 of the Internal Revenue Code of 1986) taken into account in determining the credit allowed.</a:t>
          </a:r>
        </a:p>
      </dgm:t>
    </dgm:pt>
    <dgm:pt modelId="{7EBEAA02-9778-423B-952F-F81DFA733B07}" type="parTrans" cxnId="{E5C99F76-EDF5-4D85-8616-2A511CB79537}">
      <dgm:prSet/>
      <dgm:spPr/>
      <dgm:t>
        <a:bodyPr/>
        <a:lstStyle/>
        <a:p>
          <a:endParaRPr lang="en-US" sz="1800"/>
        </a:p>
      </dgm:t>
    </dgm:pt>
    <dgm:pt modelId="{CC936836-A21C-454A-8D9E-2ACE3687C06A}" type="sibTrans" cxnId="{E5C99F76-EDF5-4D85-8616-2A511CB79537}">
      <dgm:prSet/>
      <dgm:spPr/>
      <dgm:t>
        <a:bodyPr/>
        <a:lstStyle/>
        <a:p>
          <a:endParaRPr lang="en-US"/>
        </a:p>
      </dgm:t>
    </dgm:pt>
    <dgm:pt modelId="{2B9AB31D-2B6E-49CB-90B4-F1C272B6227D}" type="pres">
      <dgm:prSet presAssocID="{D8D420A9-0748-44EB-A42D-A5966152D218}" presName="linear" presStyleCnt="0">
        <dgm:presLayoutVars>
          <dgm:dir/>
          <dgm:animLvl val="lvl"/>
          <dgm:resizeHandles val="exact"/>
        </dgm:presLayoutVars>
      </dgm:prSet>
      <dgm:spPr/>
    </dgm:pt>
    <dgm:pt modelId="{2E9E5934-B2A4-4D9A-B4A4-799867B5E4DE}" type="pres">
      <dgm:prSet presAssocID="{059F6E07-CD20-424D-835D-192C33B57793}" presName="parentLin" presStyleCnt="0"/>
      <dgm:spPr/>
    </dgm:pt>
    <dgm:pt modelId="{F350B433-1DBB-46F6-9AAE-C46D3F34DFF9}" type="pres">
      <dgm:prSet presAssocID="{059F6E07-CD20-424D-835D-192C33B57793}" presName="parentLeftMargin" presStyleLbl="node1" presStyleIdx="0" presStyleCnt="1"/>
      <dgm:spPr/>
    </dgm:pt>
    <dgm:pt modelId="{1157EB17-50A9-4DD7-9F86-C6756CEFAC33}" type="pres">
      <dgm:prSet presAssocID="{059F6E07-CD20-424D-835D-192C33B57793}" presName="parentText" presStyleLbl="node1" presStyleIdx="0" presStyleCnt="1">
        <dgm:presLayoutVars>
          <dgm:chMax val="0"/>
          <dgm:bulletEnabled val="1"/>
        </dgm:presLayoutVars>
      </dgm:prSet>
      <dgm:spPr/>
    </dgm:pt>
    <dgm:pt modelId="{AF0E4168-3B74-4736-9829-3DC60E22352B}" type="pres">
      <dgm:prSet presAssocID="{059F6E07-CD20-424D-835D-192C33B57793}" presName="negativeSpace" presStyleCnt="0"/>
      <dgm:spPr/>
    </dgm:pt>
    <dgm:pt modelId="{9F6972B4-F605-4A77-875E-98B715752150}" type="pres">
      <dgm:prSet presAssocID="{059F6E07-CD20-424D-835D-192C33B57793}" presName="childText" presStyleLbl="conFgAcc1" presStyleIdx="0" presStyleCnt="1">
        <dgm:presLayoutVars>
          <dgm:bulletEnabled val="1"/>
        </dgm:presLayoutVars>
      </dgm:prSet>
      <dgm:spPr/>
    </dgm:pt>
  </dgm:ptLst>
  <dgm:cxnLst>
    <dgm:cxn modelId="{DD6EB00B-258C-4D03-8067-424213EC1E61}" srcId="{059F6E07-CD20-424D-835D-192C33B57793}" destId="{4B0D60A9-6923-408D-84D1-CF1BF3CC28D1}" srcOrd="2" destOrd="0" parTransId="{9E854936-DEC9-4CCF-B014-9E7928BFB1ED}" sibTransId="{79DB61FA-D44F-47C0-B353-F9EF381AFD88}"/>
    <dgm:cxn modelId="{7550E313-6755-4969-BD4D-88990A3D2B18}" srcId="{059F6E07-CD20-424D-835D-192C33B57793}" destId="{696FD812-9522-40A2-B4A0-CAD059D14E28}" srcOrd="1" destOrd="0" parTransId="{B38F7C25-CE51-4CE9-8961-B07BC46FF377}" sibTransId="{C5110312-DE0A-4F65-A220-C0F7CCE646C8}"/>
    <dgm:cxn modelId="{84F79436-A225-4026-892B-1CE6000865C2}" type="presOf" srcId="{059F6E07-CD20-424D-835D-192C33B57793}" destId="{F350B433-1DBB-46F6-9AAE-C46D3F34DFF9}" srcOrd="0" destOrd="0" presId="urn:microsoft.com/office/officeart/2005/8/layout/list1"/>
    <dgm:cxn modelId="{F3E8734D-B258-4E21-86BA-E48581488AEF}" type="presOf" srcId="{696FD812-9522-40A2-B4A0-CAD059D14E28}" destId="{9F6972B4-F605-4A77-875E-98B715752150}" srcOrd="0" destOrd="1" presId="urn:microsoft.com/office/officeart/2005/8/layout/list1"/>
    <dgm:cxn modelId="{B0C18D70-5F54-497D-8A75-55500928F51D}" type="presOf" srcId="{4B0D60A9-6923-408D-84D1-CF1BF3CC28D1}" destId="{9F6972B4-F605-4A77-875E-98B715752150}" srcOrd="0" destOrd="2" presId="urn:microsoft.com/office/officeart/2005/8/layout/list1"/>
    <dgm:cxn modelId="{E5C99F76-EDF5-4D85-8616-2A511CB79537}" srcId="{059F6E07-CD20-424D-835D-192C33B57793}" destId="{0832FD26-92DF-4207-9CA9-6348CE7FF03E}" srcOrd="4" destOrd="0" parTransId="{7EBEAA02-9778-423B-952F-F81DFA733B07}" sibTransId="{CC936836-A21C-454A-8D9E-2ACE3687C06A}"/>
    <dgm:cxn modelId="{7A218C87-D63F-4615-85E6-A0E97BDBA26A}" srcId="{059F6E07-CD20-424D-835D-192C33B57793}" destId="{3DAE5A78-3EFB-469A-A9FA-7B31ECD001CF}" srcOrd="0" destOrd="0" parTransId="{E06A1AE1-C2D9-4F67-9A9D-D7EED812EA5B}" sibTransId="{2D85F1BA-0EBE-4BEC-B4D2-A6E2A7DB3B72}"/>
    <dgm:cxn modelId="{19DB018C-7645-497D-9A6C-2FE9926275C5}" srcId="{D8D420A9-0748-44EB-A42D-A5966152D218}" destId="{059F6E07-CD20-424D-835D-192C33B57793}" srcOrd="0" destOrd="0" parTransId="{5FF10EE2-7613-44BB-933A-167DA27BBBB1}" sibTransId="{BA061432-BE62-49C4-84E8-B396C6845CFA}"/>
    <dgm:cxn modelId="{5E3CC19F-94C2-493D-B9C9-76F085C5492C}" srcId="{059F6E07-CD20-424D-835D-192C33B57793}" destId="{3DDF5C50-BF0F-4CB1-9BC8-68F4E48751A5}" srcOrd="3" destOrd="0" parTransId="{9BB03D3E-65E6-47CB-BF7D-273F33D56DC0}" sibTransId="{C3440B7A-63E7-47D2-87A6-E3BF3E491FDD}"/>
    <dgm:cxn modelId="{CF52C4B7-11A3-41DF-BCAC-6BCB9C039F50}" type="presOf" srcId="{0832FD26-92DF-4207-9CA9-6348CE7FF03E}" destId="{9F6972B4-F605-4A77-875E-98B715752150}" srcOrd="0" destOrd="4" presId="urn:microsoft.com/office/officeart/2005/8/layout/list1"/>
    <dgm:cxn modelId="{B27677CB-47D6-4E72-A220-344F26740F6D}" type="presOf" srcId="{D8D420A9-0748-44EB-A42D-A5966152D218}" destId="{2B9AB31D-2B6E-49CB-90B4-F1C272B6227D}" srcOrd="0" destOrd="0" presId="urn:microsoft.com/office/officeart/2005/8/layout/list1"/>
    <dgm:cxn modelId="{7637C0D6-3128-4E3C-9390-C0E136B2FB44}" type="presOf" srcId="{3DDF5C50-BF0F-4CB1-9BC8-68F4E48751A5}" destId="{9F6972B4-F605-4A77-875E-98B715752150}" srcOrd="0" destOrd="3" presId="urn:microsoft.com/office/officeart/2005/8/layout/list1"/>
    <dgm:cxn modelId="{105C0CD8-2D34-496B-97D2-29A15D5B928F}" type="presOf" srcId="{059F6E07-CD20-424D-835D-192C33B57793}" destId="{1157EB17-50A9-4DD7-9F86-C6756CEFAC33}" srcOrd="1" destOrd="0" presId="urn:microsoft.com/office/officeart/2005/8/layout/list1"/>
    <dgm:cxn modelId="{0020CCEA-E103-45C4-A29F-18ABA33D32DC}" type="presOf" srcId="{3DAE5A78-3EFB-469A-A9FA-7B31ECD001CF}" destId="{9F6972B4-F605-4A77-875E-98B715752150}" srcOrd="0" destOrd="0" presId="urn:microsoft.com/office/officeart/2005/8/layout/list1"/>
    <dgm:cxn modelId="{B7DF8196-3EB6-4302-B0F8-E9D128EB1EAB}" type="presParOf" srcId="{2B9AB31D-2B6E-49CB-90B4-F1C272B6227D}" destId="{2E9E5934-B2A4-4D9A-B4A4-799867B5E4DE}" srcOrd="0" destOrd="0" presId="urn:microsoft.com/office/officeart/2005/8/layout/list1"/>
    <dgm:cxn modelId="{B6E7B389-21EB-4DB3-91DB-1B12EDE344A9}" type="presParOf" srcId="{2E9E5934-B2A4-4D9A-B4A4-799867B5E4DE}" destId="{F350B433-1DBB-46F6-9AAE-C46D3F34DFF9}" srcOrd="0" destOrd="0" presId="urn:microsoft.com/office/officeart/2005/8/layout/list1"/>
    <dgm:cxn modelId="{AA607D91-FDE6-4841-9A4A-FF4C1698AFBF}" type="presParOf" srcId="{2E9E5934-B2A4-4D9A-B4A4-799867B5E4DE}" destId="{1157EB17-50A9-4DD7-9F86-C6756CEFAC33}" srcOrd="1" destOrd="0" presId="urn:microsoft.com/office/officeart/2005/8/layout/list1"/>
    <dgm:cxn modelId="{DB3E3B9B-2A6C-4B00-A7A9-9CBE6D68C405}" type="presParOf" srcId="{2B9AB31D-2B6E-49CB-90B4-F1C272B6227D}" destId="{AF0E4168-3B74-4736-9829-3DC60E22352B}" srcOrd="1" destOrd="0" presId="urn:microsoft.com/office/officeart/2005/8/layout/list1"/>
    <dgm:cxn modelId="{D0EA3DBB-30B6-46DC-BB11-8EEA77AA317A}" type="presParOf" srcId="{2B9AB31D-2B6E-49CB-90B4-F1C272B6227D}" destId="{9F6972B4-F605-4A77-875E-98B715752150}"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9790218-B9A2-438D-A2CE-10A92286D126}" type="doc">
      <dgm:prSet loTypeId="urn:microsoft.com/office/officeart/2005/8/layout/hProcess10" loCatId="process" qsTypeId="urn:microsoft.com/office/officeart/2005/8/quickstyle/simple1" qsCatId="simple" csTypeId="urn:microsoft.com/office/officeart/2005/8/colors/accent2_2" csCatId="accent2" phldr="1"/>
      <dgm:spPr/>
    </dgm:pt>
    <dgm:pt modelId="{7AEBAE92-9AF1-4169-BD6A-7396CE576158}">
      <dgm:prSet phldrT="[Text]"/>
      <dgm:spPr/>
      <dgm:t>
        <a:bodyPr/>
        <a:lstStyle/>
        <a:p>
          <a:r>
            <a:rPr lang="en-US" dirty="0"/>
            <a:t>Use of Funds Validation</a:t>
          </a:r>
        </a:p>
      </dgm:t>
    </dgm:pt>
    <dgm:pt modelId="{7559040E-8797-4BF7-BBE6-A61C45FFD3B3}" type="parTrans" cxnId="{5C6EF1CC-3D3B-47E5-92B6-71B42DF4C3B3}">
      <dgm:prSet/>
      <dgm:spPr/>
      <dgm:t>
        <a:bodyPr/>
        <a:lstStyle/>
        <a:p>
          <a:endParaRPr lang="en-US"/>
        </a:p>
      </dgm:t>
    </dgm:pt>
    <dgm:pt modelId="{448D5D0F-3978-45DE-8E0E-20BD52CCD9F2}" type="sibTrans" cxnId="{5C6EF1CC-3D3B-47E5-92B6-71B42DF4C3B3}">
      <dgm:prSet/>
      <dgm:spPr/>
      <dgm:t>
        <a:bodyPr/>
        <a:lstStyle/>
        <a:p>
          <a:endParaRPr lang="en-US"/>
        </a:p>
      </dgm:t>
    </dgm:pt>
    <dgm:pt modelId="{98A2A8AB-01A9-4F94-A778-1696880B8F0B}">
      <dgm:prSet/>
      <dgm:spPr/>
      <dgm:t>
        <a:bodyPr/>
        <a:lstStyle/>
        <a:p>
          <a:r>
            <a:rPr lang="en-US" dirty="0"/>
            <a:t>All Applicants have until March 11, 2023, to use award funds. </a:t>
          </a:r>
        </a:p>
      </dgm:t>
    </dgm:pt>
    <dgm:pt modelId="{730ED178-130A-4798-A952-384A4CAA2AC2}" type="parTrans" cxnId="{0ABAB822-A0E3-4EC7-803E-C9C619CA22C6}">
      <dgm:prSet/>
      <dgm:spPr/>
      <dgm:t>
        <a:bodyPr/>
        <a:lstStyle/>
        <a:p>
          <a:endParaRPr lang="en-US"/>
        </a:p>
      </dgm:t>
    </dgm:pt>
    <dgm:pt modelId="{902023E3-59E2-426D-84C6-C7F87873C4A1}" type="sibTrans" cxnId="{0ABAB822-A0E3-4EC7-803E-C9C619CA22C6}">
      <dgm:prSet/>
      <dgm:spPr/>
      <dgm:t>
        <a:bodyPr/>
        <a:lstStyle/>
        <a:p>
          <a:endParaRPr lang="en-US"/>
        </a:p>
      </dgm:t>
    </dgm:pt>
    <dgm:pt modelId="{E55F593C-2AAA-4B5E-B39E-6DDB5B6CCC3C}">
      <dgm:prSet/>
      <dgm:spPr/>
      <dgm:t>
        <a:bodyPr/>
        <a:lstStyle/>
        <a:p>
          <a:r>
            <a:rPr lang="en-US" dirty="0"/>
            <a:t>Not later than December 31, 2021, All Applicants are required to report through the application portal how much of their award has been used against each eligible use category. If the Applicant fully expends their funds prior to December 31, 2021, they will be asked to certify in the application portal that proceeds have been used on eligible expenses. </a:t>
          </a:r>
          <a:r>
            <a:rPr lang="en-US" b="1" dirty="0"/>
            <a:t>All Applicants that do not fully expend award funds prior to December 31, 2021, will be required to complete annual reporting submissions until they fully expend the award funding, or the period of performance expires.</a:t>
          </a:r>
          <a:r>
            <a:rPr lang="en-US" dirty="0"/>
            <a:t> </a:t>
          </a:r>
        </a:p>
      </dgm:t>
    </dgm:pt>
    <dgm:pt modelId="{0C8F8B65-CD49-4079-9A7F-59B479328861}" type="parTrans" cxnId="{D9E09EAC-F438-4BED-A750-EAFF415F7037}">
      <dgm:prSet/>
      <dgm:spPr/>
      <dgm:t>
        <a:bodyPr/>
        <a:lstStyle/>
        <a:p>
          <a:endParaRPr lang="en-US"/>
        </a:p>
      </dgm:t>
    </dgm:pt>
    <dgm:pt modelId="{9A0357EC-475A-44ED-8302-688D90EE6359}" type="sibTrans" cxnId="{D9E09EAC-F438-4BED-A750-EAFF415F7037}">
      <dgm:prSet/>
      <dgm:spPr/>
      <dgm:t>
        <a:bodyPr/>
        <a:lstStyle/>
        <a:p>
          <a:endParaRPr lang="en-US"/>
        </a:p>
      </dgm:t>
    </dgm:pt>
    <dgm:pt modelId="{2441D7D1-95A6-4D3D-8AE3-3755080F9BBD}">
      <dgm:prSet/>
      <dgm:spPr/>
      <dgm:t>
        <a:bodyPr/>
        <a:lstStyle/>
        <a:p>
          <a:r>
            <a:rPr lang="en-US" dirty="0"/>
            <a:t>SBA reserves the right to request supplemental documentation needed to validate the certification</a:t>
          </a:r>
        </a:p>
      </dgm:t>
    </dgm:pt>
    <dgm:pt modelId="{3D2F6CAB-2A02-4409-83E6-B7CF6089532B}" type="parTrans" cxnId="{A1B6F7E4-BE1A-4AF1-A8EC-1105E834CBF9}">
      <dgm:prSet/>
      <dgm:spPr/>
      <dgm:t>
        <a:bodyPr/>
        <a:lstStyle/>
        <a:p>
          <a:endParaRPr lang="en-US"/>
        </a:p>
      </dgm:t>
    </dgm:pt>
    <dgm:pt modelId="{2C3C4839-B924-4B01-B94D-7980CDCB86E4}" type="sibTrans" cxnId="{A1B6F7E4-BE1A-4AF1-A8EC-1105E834CBF9}">
      <dgm:prSet/>
      <dgm:spPr/>
      <dgm:t>
        <a:bodyPr/>
        <a:lstStyle/>
        <a:p>
          <a:endParaRPr lang="en-US"/>
        </a:p>
      </dgm:t>
    </dgm:pt>
    <dgm:pt modelId="{5F063FAC-CF9C-4960-8771-4893FCEE48C9}" type="pres">
      <dgm:prSet presAssocID="{29790218-B9A2-438D-A2CE-10A92286D126}" presName="Name0" presStyleCnt="0">
        <dgm:presLayoutVars>
          <dgm:dir/>
          <dgm:resizeHandles val="exact"/>
        </dgm:presLayoutVars>
      </dgm:prSet>
      <dgm:spPr/>
    </dgm:pt>
    <dgm:pt modelId="{9AD34341-C69A-47A6-8B70-250E5ECAE8D5}" type="pres">
      <dgm:prSet presAssocID="{7AEBAE92-9AF1-4169-BD6A-7396CE576158}" presName="composite" presStyleCnt="0"/>
      <dgm:spPr/>
    </dgm:pt>
    <dgm:pt modelId="{EC73322D-1F32-4CBF-994B-2452BB16A815}" type="pres">
      <dgm:prSet presAssocID="{7AEBAE92-9AF1-4169-BD6A-7396CE576158}" presName="imagSh" presStyleLbl="b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t="-29000" b="-29000"/>
          </a:stretch>
        </a:blipFill>
      </dgm:spPr>
      <dgm:extLst>
        <a:ext uri="{E40237B7-FDA0-4F09-8148-C483321AD2D9}">
          <dgm14:cNvPr xmlns:dgm14="http://schemas.microsoft.com/office/drawing/2010/diagram" id="0" name="" descr="Yellow and blue symbols"/>
        </a:ext>
      </dgm:extLst>
    </dgm:pt>
    <dgm:pt modelId="{992C6668-9537-43D4-97A6-46DA9B21D438}" type="pres">
      <dgm:prSet presAssocID="{7AEBAE92-9AF1-4169-BD6A-7396CE576158}" presName="txNode" presStyleLbl="node1" presStyleIdx="0" presStyleCnt="1">
        <dgm:presLayoutVars>
          <dgm:bulletEnabled val="1"/>
        </dgm:presLayoutVars>
      </dgm:prSet>
      <dgm:spPr/>
    </dgm:pt>
  </dgm:ptLst>
  <dgm:cxnLst>
    <dgm:cxn modelId="{75CFAA1E-3475-4FE3-961F-B341A013D83B}" type="presOf" srcId="{7AEBAE92-9AF1-4169-BD6A-7396CE576158}" destId="{992C6668-9537-43D4-97A6-46DA9B21D438}" srcOrd="0" destOrd="0" presId="urn:microsoft.com/office/officeart/2005/8/layout/hProcess10"/>
    <dgm:cxn modelId="{0ABAB822-A0E3-4EC7-803E-C9C619CA22C6}" srcId="{7AEBAE92-9AF1-4169-BD6A-7396CE576158}" destId="{98A2A8AB-01A9-4F94-A778-1696880B8F0B}" srcOrd="0" destOrd="0" parTransId="{730ED178-130A-4798-A952-384A4CAA2AC2}" sibTransId="{902023E3-59E2-426D-84C6-C7F87873C4A1}"/>
    <dgm:cxn modelId="{A898FE60-8638-4E4F-9625-E90A06DC60A3}" type="presOf" srcId="{29790218-B9A2-438D-A2CE-10A92286D126}" destId="{5F063FAC-CF9C-4960-8771-4893FCEE48C9}" srcOrd="0" destOrd="0" presId="urn:microsoft.com/office/officeart/2005/8/layout/hProcess10"/>
    <dgm:cxn modelId="{2F9F3385-D8D4-4DD6-92C6-81BFE1E4F510}" type="presOf" srcId="{98A2A8AB-01A9-4F94-A778-1696880B8F0B}" destId="{992C6668-9537-43D4-97A6-46DA9B21D438}" srcOrd="0" destOrd="1" presId="urn:microsoft.com/office/officeart/2005/8/layout/hProcess10"/>
    <dgm:cxn modelId="{D9E09EAC-F438-4BED-A750-EAFF415F7037}" srcId="{7AEBAE92-9AF1-4169-BD6A-7396CE576158}" destId="{E55F593C-2AAA-4B5E-B39E-6DDB5B6CCC3C}" srcOrd="1" destOrd="0" parTransId="{0C8F8B65-CD49-4079-9A7F-59B479328861}" sibTransId="{9A0357EC-475A-44ED-8302-688D90EE6359}"/>
    <dgm:cxn modelId="{6095CAB7-A832-4993-86AB-7E495B36D1AF}" type="presOf" srcId="{E55F593C-2AAA-4B5E-B39E-6DDB5B6CCC3C}" destId="{992C6668-9537-43D4-97A6-46DA9B21D438}" srcOrd="0" destOrd="2" presId="urn:microsoft.com/office/officeart/2005/8/layout/hProcess10"/>
    <dgm:cxn modelId="{5C6EF1CC-3D3B-47E5-92B6-71B42DF4C3B3}" srcId="{29790218-B9A2-438D-A2CE-10A92286D126}" destId="{7AEBAE92-9AF1-4169-BD6A-7396CE576158}" srcOrd="0" destOrd="0" parTransId="{7559040E-8797-4BF7-BBE6-A61C45FFD3B3}" sibTransId="{448D5D0F-3978-45DE-8E0E-20BD52CCD9F2}"/>
    <dgm:cxn modelId="{18AA6CDB-9CEE-4942-9B7F-FD591E452180}" type="presOf" srcId="{2441D7D1-95A6-4D3D-8AE3-3755080F9BBD}" destId="{992C6668-9537-43D4-97A6-46DA9B21D438}" srcOrd="0" destOrd="3" presId="urn:microsoft.com/office/officeart/2005/8/layout/hProcess10"/>
    <dgm:cxn modelId="{A1B6F7E4-BE1A-4AF1-A8EC-1105E834CBF9}" srcId="{7AEBAE92-9AF1-4169-BD6A-7396CE576158}" destId="{2441D7D1-95A6-4D3D-8AE3-3755080F9BBD}" srcOrd="2" destOrd="0" parTransId="{3D2F6CAB-2A02-4409-83E6-B7CF6089532B}" sibTransId="{2C3C4839-B924-4B01-B94D-7980CDCB86E4}"/>
    <dgm:cxn modelId="{C5ACED2B-D150-4215-B5D2-E80783D3A386}" type="presParOf" srcId="{5F063FAC-CF9C-4960-8771-4893FCEE48C9}" destId="{9AD34341-C69A-47A6-8B70-250E5ECAE8D5}" srcOrd="0" destOrd="0" presId="urn:microsoft.com/office/officeart/2005/8/layout/hProcess10"/>
    <dgm:cxn modelId="{71097F4E-A290-477B-B500-BDF9EAB21F47}" type="presParOf" srcId="{9AD34341-C69A-47A6-8B70-250E5ECAE8D5}" destId="{EC73322D-1F32-4CBF-994B-2452BB16A815}" srcOrd="0" destOrd="0" presId="urn:microsoft.com/office/officeart/2005/8/layout/hProcess10"/>
    <dgm:cxn modelId="{D0B6D405-64D6-4CE0-B3C2-401060065CFB}" type="presParOf" srcId="{9AD34341-C69A-47A6-8B70-250E5ECAE8D5}" destId="{992C6668-9537-43D4-97A6-46DA9B21D438}"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51AC8-4DD1-4505-9CB9-61F972902AE1}">
      <dsp:nvSpPr>
        <dsp:cNvPr id="0" name=""/>
        <dsp:cNvSpPr/>
      </dsp:nvSpPr>
      <dsp:spPr>
        <a:xfrm>
          <a:off x="0" y="0"/>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4683E5-275D-4E03-8B42-6D9B4A0B1F64}">
      <dsp:nvSpPr>
        <dsp:cNvPr id="0" name=""/>
        <dsp:cNvSpPr/>
      </dsp:nvSpPr>
      <dsp:spPr>
        <a:xfrm>
          <a:off x="0" y="0"/>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Restaurants</a:t>
          </a:r>
          <a:endParaRPr lang="en-US" sz="1700" kern="1200"/>
        </a:p>
      </dsp:txBody>
      <dsp:txXfrm>
        <a:off x="0" y="0"/>
        <a:ext cx="3977648" cy="369093"/>
      </dsp:txXfrm>
    </dsp:sp>
    <dsp:sp modelId="{76F83C31-7E2E-48E4-971B-000175BED7BF}">
      <dsp:nvSpPr>
        <dsp:cNvPr id="0" name=""/>
        <dsp:cNvSpPr/>
      </dsp:nvSpPr>
      <dsp:spPr>
        <a:xfrm>
          <a:off x="0" y="369093"/>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C14F63-2505-4BFB-868C-07C403697AB5}">
      <dsp:nvSpPr>
        <dsp:cNvPr id="0" name=""/>
        <dsp:cNvSpPr/>
      </dsp:nvSpPr>
      <dsp:spPr>
        <a:xfrm>
          <a:off x="0" y="369093"/>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Food stands, food trucks, food carts</a:t>
          </a:r>
          <a:endParaRPr lang="en-US" sz="1700" kern="1200"/>
        </a:p>
      </dsp:txBody>
      <dsp:txXfrm>
        <a:off x="0" y="369093"/>
        <a:ext cx="3977648" cy="369093"/>
      </dsp:txXfrm>
    </dsp:sp>
    <dsp:sp modelId="{691B6518-A4D9-4E85-AD05-98F89099E786}">
      <dsp:nvSpPr>
        <dsp:cNvPr id="0" name=""/>
        <dsp:cNvSpPr/>
      </dsp:nvSpPr>
      <dsp:spPr>
        <a:xfrm>
          <a:off x="0" y="738187"/>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EFA174-637C-4E5F-9500-C55CF3F77E33}">
      <dsp:nvSpPr>
        <dsp:cNvPr id="0" name=""/>
        <dsp:cNvSpPr/>
      </dsp:nvSpPr>
      <dsp:spPr>
        <a:xfrm>
          <a:off x="0" y="738187"/>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Caterers</a:t>
          </a:r>
          <a:endParaRPr lang="en-US" sz="1700" kern="1200"/>
        </a:p>
      </dsp:txBody>
      <dsp:txXfrm>
        <a:off x="0" y="738187"/>
        <a:ext cx="3977648" cy="369093"/>
      </dsp:txXfrm>
    </dsp:sp>
    <dsp:sp modelId="{FB1F8BD6-16A2-41E8-BF32-2A6BFA435B0E}">
      <dsp:nvSpPr>
        <dsp:cNvPr id="0" name=""/>
        <dsp:cNvSpPr/>
      </dsp:nvSpPr>
      <dsp:spPr>
        <a:xfrm>
          <a:off x="0" y="1107281"/>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EF637B-E957-4995-B938-64B94080CB85}">
      <dsp:nvSpPr>
        <dsp:cNvPr id="0" name=""/>
        <dsp:cNvSpPr/>
      </dsp:nvSpPr>
      <dsp:spPr>
        <a:xfrm>
          <a:off x="0" y="1107281"/>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Bars, saloons, lounges, taverns</a:t>
          </a:r>
          <a:endParaRPr lang="en-US" sz="1700" kern="1200"/>
        </a:p>
      </dsp:txBody>
      <dsp:txXfrm>
        <a:off x="0" y="1107281"/>
        <a:ext cx="3977648" cy="369093"/>
      </dsp:txXfrm>
    </dsp:sp>
    <dsp:sp modelId="{FB323387-7FE9-4597-8E8D-01D012603268}">
      <dsp:nvSpPr>
        <dsp:cNvPr id="0" name=""/>
        <dsp:cNvSpPr/>
      </dsp:nvSpPr>
      <dsp:spPr>
        <a:xfrm>
          <a:off x="0" y="1476374"/>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45F757-B5FD-4D5F-97F8-9E28CB398C15}">
      <dsp:nvSpPr>
        <dsp:cNvPr id="0" name=""/>
        <dsp:cNvSpPr/>
      </dsp:nvSpPr>
      <dsp:spPr>
        <a:xfrm>
          <a:off x="0" y="1476375"/>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Licensed facilities or premises of a</a:t>
          </a:r>
          <a:endParaRPr lang="en-US" sz="1700" kern="1200"/>
        </a:p>
      </dsp:txBody>
      <dsp:txXfrm>
        <a:off x="0" y="1476375"/>
        <a:ext cx="3977648" cy="369093"/>
      </dsp:txXfrm>
    </dsp:sp>
    <dsp:sp modelId="{7386591C-BC99-4AE9-973F-97C8B9AF06B0}">
      <dsp:nvSpPr>
        <dsp:cNvPr id="0" name=""/>
        <dsp:cNvSpPr/>
      </dsp:nvSpPr>
      <dsp:spPr>
        <a:xfrm>
          <a:off x="0" y="1845468"/>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F76B61-9EF2-4BC6-8353-25184CB278BF}">
      <dsp:nvSpPr>
        <dsp:cNvPr id="0" name=""/>
        <dsp:cNvSpPr/>
      </dsp:nvSpPr>
      <dsp:spPr>
        <a:xfrm>
          <a:off x="0" y="1845468"/>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beverage alcohol producer were the</a:t>
          </a:r>
          <a:endParaRPr lang="en-US" sz="1700" kern="1200"/>
        </a:p>
      </dsp:txBody>
      <dsp:txXfrm>
        <a:off x="0" y="1845468"/>
        <a:ext cx="3977648" cy="369093"/>
      </dsp:txXfrm>
    </dsp:sp>
    <dsp:sp modelId="{3E45CD5D-3E1D-411A-82FD-8469499ED58F}">
      <dsp:nvSpPr>
        <dsp:cNvPr id="0" name=""/>
        <dsp:cNvSpPr/>
      </dsp:nvSpPr>
      <dsp:spPr>
        <a:xfrm>
          <a:off x="0" y="2214562"/>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65EE38-2DF2-497E-92B1-78E5E1FD9B3E}">
      <dsp:nvSpPr>
        <dsp:cNvPr id="0" name=""/>
        <dsp:cNvSpPr/>
      </dsp:nvSpPr>
      <dsp:spPr>
        <a:xfrm>
          <a:off x="0" y="2214562"/>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public may taste, sample, or purchase</a:t>
          </a:r>
          <a:endParaRPr lang="en-US" sz="1700" kern="1200"/>
        </a:p>
      </dsp:txBody>
      <dsp:txXfrm>
        <a:off x="0" y="2214562"/>
        <a:ext cx="3977648" cy="369093"/>
      </dsp:txXfrm>
    </dsp:sp>
    <dsp:sp modelId="{281A1974-6B5B-4161-84BB-0A1C78AC5443}">
      <dsp:nvSpPr>
        <dsp:cNvPr id="0" name=""/>
        <dsp:cNvSpPr/>
      </dsp:nvSpPr>
      <dsp:spPr>
        <a:xfrm>
          <a:off x="0" y="2583656"/>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C7239C-6B56-46F4-8FD1-0A24EDE05298}">
      <dsp:nvSpPr>
        <dsp:cNvPr id="0" name=""/>
        <dsp:cNvSpPr/>
      </dsp:nvSpPr>
      <dsp:spPr>
        <a:xfrm>
          <a:off x="0" y="2583656"/>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i="0" kern="1200"/>
            <a:t>Products</a:t>
          </a:r>
          <a:endParaRPr lang="en-US" sz="1700" kern="1200"/>
        </a:p>
      </dsp:txBody>
      <dsp:txXfrm>
        <a:off x="0" y="2583656"/>
        <a:ext cx="3977648" cy="369093"/>
      </dsp:txXfrm>
    </dsp:sp>
    <dsp:sp modelId="{885274AA-ADA5-404C-8F8A-7EB9DAC8B752}">
      <dsp:nvSpPr>
        <dsp:cNvPr id="0" name=""/>
        <dsp:cNvSpPr/>
      </dsp:nvSpPr>
      <dsp:spPr>
        <a:xfrm>
          <a:off x="0" y="2952749"/>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0AD02-4DD8-4D3F-AED3-F2FFD2BD7F10}">
      <dsp:nvSpPr>
        <dsp:cNvPr id="0" name=""/>
        <dsp:cNvSpPr/>
      </dsp:nvSpPr>
      <dsp:spPr>
        <a:xfrm>
          <a:off x="0" y="2952750"/>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Other similar places of business in</a:t>
          </a:r>
          <a:endParaRPr lang="en-US" sz="1700" kern="1200"/>
        </a:p>
      </dsp:txBody>
      <dsp:txXfrm>
        <a:off x="0" y="2952750"/>
        <a:ext cx="3977648" cy="369093"/>
      </dsp:txXfrm>
    </dsp:sp>
    <dsp:sp modelId="{B2B4BD27-B32E-4EBF-BA3E-C4056A9B9408}">
      <dsp:nvSpPr>
        <dsp:cNvPr id="0" name=""/>
        <dsp:cNvSpPr/>
      </dsp:nvSpPr>
      <dsp:spPr>
        <a:xfrm>
          <a:off x="0" y="3321843"/>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C5DF69-F7CB-427C-B4BE-A6383C6AD274}">
      <dsp:nvSpPr>
        <dsp:cNvPr id="0" name=""/>
        <dsp:cNvSpPr/>
      </dsp:nvSpPr>
      <dsp:spPr>
        <a:xfrm>
          <a:off x="0" y="3321843"/>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which the public or patrons assemble</a:t>
          </a:r>
          <a:endParaRPr lang="en-US" sz="1700" kern="1200"/>
        </a:p>
      </dsp:txBody>
      <dsp:txXfrm>
        <a:off x="0" y="3321843"/>
        <a:ext cx="3977648" cy="369093"/>
      </dsp:txXfrm>
    </dsp:sp>
    <dsp:sp modelId="{61909295-D285-45E5-8DB6-4711320385C0}">
      <dsp:nvSpPr>
        <dsp:cNvPr id="0" name=""/>
        <dsp:cNvSpPr/>
      </dsp:nvSpPr>
      <dsp:spPr>
        <a:xfrm>
          <a:off x="0" y="3690937"/>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1D902-D632-4BD2-B86A-B0FAA716215A}">
      <dsp:nvSpPr>
        <dsp:cNvPr id="0" name=""/>
        <dsp:cNvSpPr/>
      </dsp:nvSpPr>
      <dsp:spPr>
        <a:xfrm>
          <a:off x="0" y="3690937"/>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Snack and nonalcoholic beverage bars</a:t>
          </a:r>
          <a:endParaRPr lang="en-US" sz="1700" kern="1200"/>
        </a:p>
      </dsp:txBody>
      <dsp:txXfrm>
        <a:off x="0" y="3690937"/>
        <a:ext cx="3977648" cy="369093"/>
      </dsp:txXfrm>
    </dsp:sp>
    <dsp:sp modelId="{8B5B78F9-5423-4BE7-B64E-EE30951BC2C8}">
      <dsp:nvSpPr>
        <dsp:cNvPr id="0" name=""/>
        <dsp:cNvSpPr/>
      </dsp:nvSpPr>
      <dsp:spPr>
        <a:xfrm>
          <a:off x="0" y="4060031"/>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5F533-F61A-4BBB-93A8-8B26658C5CF8}">
      <dsp:nvSpPr>
        <dsp:cNvPr id="0" name=""/>
        <dsp:cNvSpPr/>
      </dsp:nvSpPr>
      <dsp:spPr>
        <a:xfrm>
          <a:off x="0" y="4060031"/>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*Bakeries</a:t>
          </a:r>
          <a:endParaRPr lang="en-US" sz="1700" kern="1200"/>
        </a:p>
      </dsp:txBody>
      <dsp:txXfrm>
        <a:off x="0" y="4060031"/>
        <a:ext cx="3977648" cy="369093"/>
      </dsp:txXfrm>
    </dsp:sp>
    <dsp:sp modelId="{D61DD0CD-F6A8-4A19-B3CE-73F1BD551778}">
      <dsp:nvSpPr>
        <dsp:cNvPr id="0" name=""/>
        <dsp:cNvSpPr/>
      </dsp:nvSpPr>
      <dsp:spPr>
        <a:xfrm>
          <a:off x="0" y="4429125"/>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9DACC8-54D9-462C-BCEA-496AF6E47101}">
      <dsp:nvSpPr>
        <dsp:cNvPr id="0" name=""/>
        <dsp:cNvSpPr/>
      </dsp:nvSpPr>
      <dsp:spPr>
        <a:xfrm>
          <a:off x="0" y="4429125"/>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*Brewpubs, tasting rooms, taprooms</a:t>
          </a:r>
          <a:endParaRPr lang="en-US" sz="1700" kern="1200"/>
        </a:p>
      </dsp:txBody>
      <dsp:txXfrm>
        <a:off x="0" y="4429125"/>
        <a:ext cx="3977648" cy="369093"/>
      </dsp:txXfrm>
    </dsp:sp>
    <dsp:sp modelId="{8A3B66C6-250B-4749-81DB-FFE8E061E999}">
      <dsp:nvSpPr>
        <dsp:cNvPr id="0" name=""/>
        <dsp:cNvSpPr/>
      </dsp:nvSpPr>
      <dsp:spPr>
        <a:xfrm>
          <a:off x="0" y="4798218"/>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5EF98F-4B09-4BB7-94C9-30EDAADE4AE1}">
      <dsp:nvSpPr>
        <dsp:cNvPr id="0" name=""/>
        <dsp:cNvSpPr/>
      </dsp:nvSpPr>
      <dsp:spPr>
        <a:xfrm>
          <a:off x="0" y="4798218"/>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*Breweries and/or microbreweries</a:t>
          </a:r>
          <a:endParaRPr lang="en-US" sz="1700" kern="1200"/>
        </a:p>
      </dsp:txBody>
      <dsp:txXfrm>
        <a:off x="0" y="4798218"/>
        <a:ext cx="3977648" cy="369093"/>
      </dsp:txXfrm>
    </dsp:sp>
    <dsp:sp modelId="{F4ED93FD-FD73-4000-AB42-466CB8C1B718}">
      <dsp:nvSpPr>
        <dsp:cNvPr id="0" name=""/>
        <dsp:cNvSpPr/>
      </dsp:nvSpPr>
      <dsp:spPr>
        <a:xfrm>
          <a:off x="0" y="5167312"/>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4CDC75-1320-4A61-939C-95EE12BC9763}">
      <dsp:nvSpPr>
        <dsp:cNvPr id="0" name=""/>
        <dsp:cNvSpPr/>
      </dsp:nvSpPr>
      <dsp:spPr>
        <a:xfrm>
          <a:off x="0" y="5167312"/>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*Wineries and distilleries</a:t>
          </a:r>
          <a:endParaRPr lang="en-US" sz="1700" kern="1200"/>
        </a:p>
      </dsp:txBody>
      <dsp:txXfrm>
        <a:off x="0" y="5167312"/>
        <a:ext cx="3977648" cy="369093"/>
      </dsp:txXfrm>
    </dsp:sp>
    <dsp:sp modelId="{CC2C4220-7C98-4AEA-9145-9558DCCCABED}">
      <dsp:nvSpPr>
        <dsp:cNvPr id="0" name=""/>
        <dsp:cNvSpPr/>
      </dsp:nvSpPr>
      <dsp:spPr>
        <a:xfrm>
          <a:off x="0" y="5536406"/>
          <a:ext cx="39776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80B805-96D2-493E-BAF5-852066068B7F}">
      <dsp:nvSpPr>
        <dsp:cNvPr id="0" name=""/>
        <dsp:cNvSpPr/>
      </dsp:nvSpPr>
      <dsp:spPr>
        <a:xfrm>
          <a:off x="0" y="5536406"/>
          <a:ext cx="3977648" cy="3690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**Inns</a:t>
          </a:r>
          <a:endParaRPr lang="en-US" sz="1700" kern="1200"/>
        </a:p>
      </dsp:txBody>
      <dsp:txXfrm>
        <a:off x="0" y="5536406"/>
        <a:ext cx="3977648" cy="3690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B429-450C-4E88-86ED-CB5778D5FA50}">
      <dsp:nvSpPr>
        <dsp:cNvPr id="0" name=""/>
        <dsp:cNvSpPr/>
      </dsp:nvSpPr>
      <dsp:spPr>
        <a:xfrm>
          <a:off x="0" y="746998"/>
          <a:ext cx="10896600" cy="137082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ACE269-3FE1-4A61-ADE9-80CBCCDDAC06}">
      <dsp:nvSpPr>
        <dsp:cNvPr id="0" name=""/>
        <dsp:cNvSpPr/>
      </dsp:nvSpPr>
      <dsp:spPr>
        <a:xfrm>
          <a:off x="414674" y="1055433"/>
          <a:ext cx="753953" cy="7539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8EBB40-3B6D-44E2-8F3A-4C609B248FDC}">
      <dsp:nvSpPr>
        <dsp:cNvPr id="0" name=""/>
        <dsp:cNvSpPr/>
      </dsp:nvSpPr>
      <dsp:spPr>
        <a:xfrm>
          <a:off x="1583301" y="746998"/>
          <a:ext cx="4903470" cy="137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079" tIns="145079" rIns="145079" bIns="145079" numCol="1" spcCol="1270" anchor="ctr" anchorCtr="0">
          <a:noAutofit/>
        </a:bodyPr>
        <a:lstStyle/>
        <a:p>
          <a:pPr marL="0" lvl="0" indent="0" algn="l" defTabSz="755650">
            <a:lnSpc>
              <a:spcPct val="100000"/>
            </a:lnSpc>
            <a:spcBef>
              <a:spcPct val="0"/>
            </a:spcBef>
            <a:spcAft>
              <a:spcPct val="35000"/>
            </a:spcAft>
            <a:buNone/>
          </a:pPr>
          <a:r>
            <a:rPr lang="en-US" sz="1700" b="1" kern="1200" dirty="0"/>
            <a:t>Covered supplier costs</a:t>
          </a:r>
          <a:r>
            <a:rPr lang="en-US" sz="1700" kern="1200" dirty="0"/>
            <a:t>, which is an expenditure made by the eligible entity to a supplier of goods for the supply of goods that: </a:t>
          </a:r>
        </a:p>
      </dsp:txBody>
      <dsp:txXfrm>
        <a:off x="1583301" y="746998"/>
        <a:ext cx="4903470" cy="1370823"/>
      </dsp:txXfrm>
    </dsp:sp>
    <dsp:sp modelId="{55FBE7A0-0276-49CD-855E-CA5ED840F684}">
      <dsp:nvSpPr>
        <dsp:cNvPr id="0" name=""/>
        <dsp:cNvSpPr/>
      </dsp:nvSpPr>
      <dsp:spPr>
        <a:xfrm>
          <a:off x="6486771" y="746998"/>
          <a:ext cx="4408280" cy="137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079" tIns="145079" rIns="145079" bIns="145079" numCol="1" spcCol="1270" anchor="ctr" anchorCtr="0">
          <a:noAutofit/>
        </a:bodyPr>
        <a:lstStyle/>
        <a:p>
          <a:pPr marL="0" lvl="0" indent="0" algn="l" defTabSz="488950">
            <a:lnSpc>
              <a:spcPct val="100000"/>
            </a:lnSpc>
            <a:spcBef>
              <a:spcPct val="0"/>
            </a:spcBef>
            <a:spcAft>
              <a:spcPct val="35000"/>
            </a:spcAft>
            <a:buNone/>
          </a:pPr>
          <a:r>
            <a:rPr lang="en-US" sz="1100" kern="1200" dirty="0"/>
            <a:t>Are essential to the operations of the entity at the time at which the expenditure is made; and • Is made pursuant to a contract, order, or purchase order in effect at any time before the receipt of Restaurant Revitalization funds; or • With respect to perishable goods, a contract, order, or purchase order in effect before or at any time during the covered period. </a:t>
          </a:r>
        </a:p>
      </dsp:txBody>
      <dsp:txXfrm>
        <a:off x="6486771" y="746998"/>
        <a:ext cx="4408280" cy="1370823"/>
      </dsp:txXfrm>
    </dsp:sp>
    <dsp:sp modelId="{D9CC78D9-9F81-4E8E-9F0F-780272166463}">
      <dsp:nvSpPr>
        <dsp:cNvPr id="0" name=""/>
        <dsp:cNvSpPr/>
      </dsp:nvSpPr>
      <dsp:spPr>
        <a:xfrm>
          <a:off x="0" y="2460527"/>
          <a:ext cx="10896600" cy="1370823"/>
        </a:xfrm>
        <a:prstGeom prst="roundRect">
          <a:avLst>
            <a:gd name="adj" fmla="val 10000"/>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4D9F0E-B123-4A57-AFE2-164F6C9E2C1E}">
      <dsp:nvSpPr>
        <dsp:cNvPr id="0" name=""/>
        <dsp:cNvSpPr/>
      </dsp:nvSpPr>
      <dsp:spPr>
        <a:xfrm>
          <a:off x="414674" y="2768963"/>
          <a:ext cx="753953" cy="7539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57E02D-7C0A-42DD-B540-B7856BF606D2}">
      <dsp:nvSpPr>
        <dsp:cNvPr id="0" name=""/>
        <dsp:cNvSpPr/>
      </dsp:nvSpPr>
      <dsp:spPr>
        <a:xfrm>
          <a:off x="1583301" y="2460527"/>
          <a:ext cx="4903470" cy="137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079" tIns="145079" rIns="145079" bIns="145079" numCol="1" spcCol="1270" anchor="ctr" anchorCtr="0">
          <a:noAutofit/>
        </a:bodyPr>
        <a:lstStyle/>
        <a:p>
          <a:pPr marL="0" lvl="0" indent="0" algn="l" defTabSz="755650">
            <a:lnSpc>
              <a:spcPct val="100000"/>
            </a:lnSpc>
            <a:spcBef>
              <a:spcPct val="0"/>
            </a:spcBef>
            <a:spcAft>
              <a:spcPct val="35000"/>
            </a:spcAft>
            <a:buNone/>
          </a:pPr>
          <a:r>
            <a:rPr lang="en-US" sz="1700" b="1" kern="1200" dirty="0"/>
            <a:t>Business operating expenses</a:t>
          </a:r>
          <a:r>
            <a:rPr lang="en-US" sz="1700" kern="1200" dirty="0"/>
            <a:t>, which is defined as business expenses incurred through normal business operations that are necessary and mandatory for the business:</a:t>
          </a:r>
        </a:p>
      </dsp:txBody>
      <dsp:txXfrm>
        <a:off x="1583301" y="2460527"/>
        <a:ext cx="4903470" cy="1370823"/>
      </dsp:txXfrm>
    </dsp:sp>
    <dsp:sp modelId="{F1BCE316-9D31-4597-958E-E0B71390D919}">
      <dsp:nvSpPr>
        <dsp:cNvPr id="0" name=""/>
        <dsp:cNvSpPr/>
      </dsp:nvSpPr>
      <dsp:spPr>
        <a:xfrm>
          <a:off x="6486771" y="2460527"/>
          <a:ext cx="4408280" cy="13708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079" tIns="145079" rIns="145079" bIns="145079" numCol="1" spcCol="1270" anchor="ctr" anchorCtr="0">
          <a:noAutofit/>
        </a:bodyPr>
        <a:lstStyle/>
        <a:p>
          <a:pPr marL="0" lvl="0" indent="0" algn="l" defTabSz="488950">
            <a:lnSpc>
              <a:spcPct val="100000"/>
            </a:lnSpc>
            <a:spcBef>
              <a:spcPct val="0"/>
            </a:spcBef>
            <a:spcAft>
              <a:spcPct val="35000"/>
            </a:spcAft>
            <a:buNone/>
          </a:pPr>
          <a:r>
            <a:rPr lang="en-US" sz="1100" u="sng" kern="1200" dirty="0">
              <a:solidFill>
                <a:srgbClr val="3F3F3F">
                  <a:hueOff val="0"/>
                  <a:satOff val="0"/>
                  <a:lumOff val="0"/>
                  <a:alphaOff val="0"/>
                </a:srgbClr>
              </a:solidFill>
              <a:latin typeface="Calibri Light"/>
              <a:ea typeface="+mn-ea"/>
              <a:cs typeface="+mn-cs"/>
            </a:rPr>
            <a:t>Note (e.g. rent, equipment, supplies, inventory, accounting, training, legal, marketing, insurance, licenses, fees). </a:t>
          </a:r>
        </a:p>
        <a:p>
          <a:pPr marL="0" lvl="0" indent="0" algn="l" defTabSz="488950">
            <a:lnSpc>
              <a:spcPct val="100000"/>
            </a:lnSpc>
            <a:spcBef>
              <a:spcPct val="0"/>
            </a:spcBef>
            <a:spcAft>
              <a:spcPct val="35000"/>
            </a:spcAft>
            <a:buNone/>
          </a:pPr>
          <a:r>
            <a:rPr lang="en-US" sz="1100" b="1" kern="1200" dirty="0">
              <a:solidFill>
                <a:srgbClr val="3F3F3F">
                  <a:hueOff val="0"/>
                  <a:satOff val="0"/>
                  <a:lumOff val="0"/>
                  <a:alphaOff val="0"/>
                </a:srgbClr>
              </a:solidFill>
              <a:latin typeface="Calibri Light"/>
              <a:ea typeface="+mn-ea"/>
              <a:cs typeface="+mn-cs"/>
            </a:rPr>
            <a:t>Business operating expenses do not include expenses that occur outside of a company’s day-to-day activities. </a:t>
          </a:r>
          <a:r>
            <a:rPr lang="en-US" sz="1100" b="1" kern="1200" dirty="0">
              <a:solidFill>
                <a:srgbClr val="0070C0"/>
              </a:solidFill>
              <a:latin typeface="Calibri Light"/>
              <a:ea typeface="+mn-ea"/>
              <a:cs typeface="+mn-cs"/>
            </a:rPr>
            <a:t>Note: Past-due expenses are eligible if they were incurred beginning on February 15, 2020 and ending on March 11, 2023. </a:t>
          </a:r>
        </a:p>
      </dsp:txBody>
      <dsp:txXfrm>
        <a:off x="6486771" y="2460527"/>
        <a:ext cx="4408280" cy="13708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2A16B3-7875-412B-8EAA-0899BEA83932}">
      <dsp:nvSpPr>
        <dsp:cNvPr id="0" name=""/>
        <dsp:cNvSpPr/>
      </dsp:nvSpPr>
      <dsp:spPr>
        <a:xfrm>
          <a:off x="0" y="357774"/>
          <a:ext cx="10896600" cy="41580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45697" tIns="416560" rIns="84569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Compensation to employees (whose principal place of residence is the United States) in the form of </a:t>
          </a:r>
          <a:r>
            <a:rPr lang="en-US" sz="2000" b="1" kern="1200"/>
            <a:t>salary, wages, commissions, or similar compensation</a:t>
          </a:r>
          <a:r>
            <a:rPr lang="en-US" sz="2000" kern="1200"/>
            <a:t>; cash tips or the equivalent (based on employer records of past tips or, in the absence of such records, a reasonable, good-faith employer estimate of such tips);</a:t>
          </a:r>
        </a:p>
        <a:p>
          <a:pPr marL="228600" lvl="1" indent="-228600" algn="l" defTabSz="889000">
            <a:lnSpc>
              <a:spcPct val="90000"/>
            </a:lnSpc>
            <a:spcBef>
              <a:spcPct val="0"/>
            </a:spcBef>
            <a:spcAft>
              <a:spcPct val="15000"/>
            </a:spcAft>
            <a:buChar char="•"/>
          </a:pPr>
          <a:r>
            <a:rPr lang="en-US" sz="2000" kern="1200"/>
            <a:t>Payment for vacation, parental, family, medical, or sick leave.</a:t>
          </a:r>
        </a:p>
        <a:p>
          <a:pPr marL="228600" lvl="1" indent="-228600" algn="l" defTabSz="889000">
            <a:lnSpc>
              <a:spcPct val="90000"/>
            </a:lnSpc>
            <a:spcBef>
              <a:spcPct val="0"/>
            </a:spcBef>
            <a:spcAft>
              <a:spcPct val="15000"/>
            </a:spcAft>
            <a:buChar char="•"/>
          </a:pPr>
          <a:r>
            <a:rPr lang="en-US" sz="2000" kern="1200" dirty="0"/>
            <a:t>Allowance for separation or dismissal.</a:t>
          </a:r>
        </a:p>
        <a:p>
          <a:pPr marL="228600" lvl="1" indent="-228600" algn="l" defTabSz="889000">
            <a:lnSpc>
              <a:spcPct val="90000"/>
            </a:lnSpc>
            <a:spcBef>
              <a:spcPct val="0"/>
            </a:spcBef>
            <a:spcAft>
              <a:spcPct val="15000"/>
            </a:spcAft>
            <a:buChar char="•"/>
          </a:pPr>
          <a:r>
            <a:rPr lang="en-US" sz="2000" kern="1200"/>
            <a:t>Payment for the provision of employee benefits (including insurance premiums) consisting of group health care, group life, disability, vision, or dental insurance, and retirement benefits;</a:t>
          </a:r>
        </a:p>
        <a:p>
          <a:pPr marL="228600" lvl="1" indent="-228600" algn="l" defTabSz="889000">
            <a:lnSpc>
              <a:spcPct val="90000"/>
            </a:lnSpc>
            <a:spcBef>
              <a:spcPct val="0"/>
            </a:spcBef>
            <a:spcAft>
              <a:spcPct val="15000"/>
            </a:spcAft>
            <a:buChar char="•"/>
          </a:pPr>
          <a:r>
            <a:rPr lang="en-US" sz="2000" kern="1200"/>
            <a:t>Payment of state and local taxes assessed on compensation of employees; and</a:t>
          </a:r>
        </a:p>
        <a:p>
          <a:pPr marL="228600" lvl="1" indent="-228600" algn="l" defTabSz="889000">
            <a:lnSpc>
              <a:spcPct val="90000"/>
            </a:lnSpc>
            <a:spcBef>
              <a:spcPct val="0"/>
            </a:spcBef>
            <a:spcAft>
              <a:spcPct val="15000"/>
            </a:spcAft>
            <a:buChar char="•"/>
          </a:pPr>
          <a:r>
            <a:rPr lang="en-US" sz="2000" kern="1200"/>
            <a:t>For an independent contractor or sole proprietor, wages, commissions, income, or net earnings from self-employment, or similar compensation</a:t>
          </a:r>
        </a:p>
      </dsp:txBody>
      <dsp:txXfrm>
        <a:off x="0" y="357774"/>
        <a:ext cx="10896600" cy="4158000"/>
      </dsp:txXfrm>
    </dsp:sp>
    <dsp:sp modelId="{BDB0400D-1639-4107-8F66-3881D2567BBC}">
      <dsp:nvSpPr>
        <dsp:cNvPr id="0" name=""/>
        <dsp:cNvSpPr/>
      </dsp:nvSpPr>
      <dsp:spPr>
        <a:xfrm>
          <a:off x="544830" y="62574"/>
          <a:ext cx="7627620" cy="59040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88306" tIns="0" rIns="288306" bIns="0" numCol="1" spcCol="1270" anchor="ctr" anchorCtr="0">
          <a:noAutofit/>
        </a:bodyPr>
        <a:lstStyle/>
        <a:p>
          <a:pPr marL="0" lvl="0" indent="0" algn="l" defTabSz="889000">
            <a:lnSpc>
              <a:spcPct val="90000"/>
            </a:lnSpc>
            <a:spcBef>
              <a:spcPct val="0"/>
            </a:spcBef>
            <a:spcAft>
              <a:spcPct val="35000"/>
            </a:spcAft>
            <a:buNone/>
          </a:pPr>
          <a:r>
            <a:rPr lang="en-US" sz="2000" kern="1200"/>
            <a:t>Payroll Cost – approved expenses: </a:t>
          </a:r>
        </a:p>
      </dsp:txBody>
      <dsp:txXfrm>
        <a:off x="573651" y="91395"/>
        <a:ext cx="7569978" cy="5327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6972B4-F605-4A77-875E-98B715752150}">
      <dsp:nvSpPr>
        <dsp:cNvPr id="0" name=""/>
        <dsp:cNvSpPr/>
      </dsp:nvSpPr>
      <dsp:spPr>
        <a:xfrm>
          <a:off x="0" y="240054"/>
          <a:ext cx="10896600" cy="43344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45697" tIns="333248" rIns="845697"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dirty="0"/>
            <a:t>Payments made to an independent contractor (</a:t>
          </a:r>
          <a:r>
            <a:rPr lang="en-US" sz="1400" b="1" kern="1200" dirty="0"/>
            <a:t>although these payments may be eligible under another eligible use of funds category such as operating expense);</a:t>
          </a:r>
        </a:p>
        <a:p>
          <a:pPr marL="114300" lvl="1" indent="-114300" algn="l" defTabSz="622300">
            <a:lnSpc>
              <a:spcPct val="90000"/>
            </a:lnSpc>
            <a:spcBef>
              <a:spcPct val="0"/>
            </a:spcBef>
            <a:spcAft>
              <a:spcPct val="15000"/>
            </a:spcAft>
            <a:buChar char="•"/>
          </a:pPr>
          <a:r>
            <a:rPr lang="en-US" sz="1400" b="1" kern="1200" dirty="0"/>
            <a:t>The compensation of any owner or individual employee in excess of $100,000 </a:t>
          </a:r>
          <a:r>
            <a:rPr lang="en-US" sz="1400" kern="1200" dirty="0"/>
            <a:t>on an annualized basis, as prorated for the period during which the payments are made or the obligation to make the payments is incurred;</a:t>
          </a:r>
        </a:p>
        <a:p>
          <a:pPr marL="114300" lvl="1" indent="-114300" algn="l" defTabSz="622300">
            <a:lnSpc>
              <a:spcPct val="90000"/>
            </a:lnSpc>
            <a:spcBef>
              <a:spcPct val="0"/>
            </a:spcBef>
            <a:spcAft>
              <a:spcPct val="15000"/>
            </a:spcAft>
            <a:buChar char="•"/>
          </a:pPr>
          <a:r>
            <a:rPr lang="en-US" sz="1400" kern="1200" dirty="0"/>
            <a:t>Federal employment taxes imposed or withheld during the applicable period, including the employee’s and employer’s share of FICA (Federal Insurance Contributions Act) and Railroad Retirement Act taxes, and income taxes required to be withheld from employees;</a:t>
          </a:r>
        </a:p>
        <a:p>
          <a:pPr marL="114300" lvl="1" indent="-114300" algn="l" defTabSz="622300">
            <a:lnSpc>
              <a:spcPct val="90000"/>
            </a:lnSpc>
            <a:spcBef>
              <a:spcPct val="0"/>
            </a:spcBef>
            <a:spcAft>
              <a:spcPct val="15000"/>
            </a:spcAft>
            <a:buChar char="•"/>
          </a:pPr>
          <a:r>
            <a:rPr lang="en-US" sz="1400" kern="1200" dirty="0"/>
            <a:t>Qualified wages (defined as wages paid by (a) employers with more than 100 full-time employees that were operational in 2020 but had to partially or fully suspend activities in any quarter due to COVID-19 restrictions put in place by an appropriate governmental authority; or (b) employers with 100 or fewer full-time employees that were operational in 2020 but had to partially or fully suspend activities in any quarter due to COVID-19 restrictions put in place by an appropriate governmental authority, or wages paid by such an employer during the first quarter beginning after December 31, 2019 for which gross receipts were less than 50% of gross receipts for the same calendar quarter the year prior and ending with the calendar quarter following the first calendar quarter that begins after calendar quarter that previously had gross receipts less than 50% of the gross receipts from the calendar quarter the prior year and subsequently had gross receipts that were greater than 80% of gross receipts for the same calendar quarter the prior year) that were taken into account in determining the credit allowed under section 2301; and</a:t>
          </a:r>
        </a:p>
        <a:p>
          <a:pPr marL="114300" lvl="1" indent="-114300" algn="l" defTabSz="622300">
            <a:lnSpc>
              <a:spcPct val="90000"/>
            </a:lnSpc>
            <a:spcBef>
              <a:spcPct val="0"/>
            </a:spcBef>
            <a:spcAft>
              <a:spcPct val="15000"/>
            </a:spcAft>
            <a:buChar char="•"/>
          </a:pPr>
          <a:r>
            <a:rPr lang="en-US" sz="1400" kern="1200" dirty="0"/>
            <a:t>Premiums related to COBRA continuation coverage (per section 6432 of the Internal Revenue Code of 1986) taken into account in determining the credit allowed.</a:t>
          </a:r>
        </a:p>
      </dsp:txBody>
      <dsp:txXfrm>
        <a:off x="0" y="240054"/>
        <a:ext cx="10896600" cy="4334400"/>
      </dsp:txXfrm>
    </dsp:sp>
    <dsp:sp modelId="{1157EB17-50A9-4DD7-9F86-C6756CEFAC33}">
      <dsp:nvSpPr>
        <dsp:cNvPr id="0" name=""/>
        <dsp:cNvSpPr/>
      </dsp:nvSpPr>
      <dsp:spPr>
        <a:xfrm>
          <a:off x="544830" y="3894"/>
          <a:ext cx="7627620" cy="47232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8306" tIns="0" rIns="288306" bIns="0" numCol="1" spcCol="1270" anchor="ctr" anchorCtr="0">
          <a:noAutofit/>
        </a:bodyPr>
        <a:lstStyle/>
        <a:p>
          <a:pPr marL="0" lvl="0" indent="0" algn="l" defTabSz="711200">
            <a:lnSpc>
              <a:spcPct val="90000"/>
            </a:lnSpc>
            <a:spcBef>
              <a:spcPct val="0"/>
            </a:spcBef>
            <a:spcAft>
              <a:spcPct val="35000"/>
            </a:spcAft>
            <a:buNone/>
          </a:pPr>
          <a:r>
            <a:rPr lang="en-US" sz="1600" kern="1200" dirty="0"/>
            <a:t>Payroll Cost does not include:</a:t>
          </a:r>
        </a:p>
      </dsp:txBody>
      <dsp:txXfrm>
        <a:off x="567887" y="26951"/>
        <a:ext cx="7581506"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73322D-1F32-4CBF-994B-2452BB16A815}">
      <dsp:nvSpPr>
        <dsp:cNvPr id="0" name=""/>
        <dsp:cNvSpPr/>
      </dsp:nvSpPr>
      <dsp:spPr>
        <a:xfrm>
          <a:off x="5027" y="0"/>
          <a:ext cx="8846363" cy="34435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9000" b="-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C6668-9537-43D4-97A6-46DA9B21D438}">
      <dsp:nvSpPr>
        <dsp:cNvPr id="0" name=""/>
        <dsp:cNvSpPr/>
      </dsp:nvSpPr>
      <dsp:spPr>
        <a:xfrm>
          <a:off x="1445133" y="2066131"/>
          <a:ext cx="8846363" cy="344355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US" sz="2300" kern="1200" dirty="0"/>
            <a:t>Use of Funds Validation</a:t>
          </a:r>
        </a:p>
        <a:p>
          <a:pPr marL="171450" lvl="1" indent="-171450" algn="l" defTabSz="800100">
            <a:lnSpc>
              <a:spcPct val="90000"/>
            </a:lnSpc>
            <a:spcBef>
              <a:spcPct val="0"/>
            </a:spcBef>
            <a:spcAft>
              <a:spcPct val="15000"/>
            </a:spcAft>
            <a:buChar char="•"/>
          </a:pPr>
          <a:r>
            <a:rPr lang="en-US" sz="1800" kern="1200" dirty="0"/>
            <a:t>All Applicants have until March 11, 2023, to use award funds. </a:t>
          </a:r>
        </a:p>
        <a:p>
          <a:pPr marL="171450" lvl="1" indent="-171450" algn="l" defTabSz="800100">
            <a:lnSpc>
              <a:spcPct val="90000"/>
            </a:lnSpc>
            <a:spcBef>
              <a:spcPct val="0"/>
            </a:spcBef>
            <a:spcAft>
              <a:spcPct val="15000"/>
            </a:spcAft>
            <a:buChar char="•"/>
          </a:pPr>
          <a:r>
            <a:rPr lang="en-US" sz="1800" kern="1200" dirty="0"/>
            <a:t>Not later than December 31, 2021, All Applicants are required to report through the application portal how much of their award has been used against each eligible use category. If the Applicant fully expends their funds prior to December 31, 2021, they will be asked to certify in the application portal that proceeds have been used on eligible expenses. </a:t>
          </a:r>
          <a:r>
            <a:rPr lang="en-US" sz="1800" b="1" kern="1200" dirty="0"/>
            <a:t>All Applicants that do not fully expend award funds prior to December 31, 2021, will be required to complete annual reporting submissions until they fully expend the award funding, or the period of performance expires.</a:t>
          </a:r>
          <a:r>
            <a:rPr lang="en-US" sz="1800" kern="1200" dirty="0"/>
            <a:t> </a:t>
          </a:r>
        </a:p>
        <a:p>
          <a:pPr marL="171450" lvl="1" indent="-171450" algn="l" defTabSz="800100">
            <a:lnSpc>
              <a:spcPct val="90000"/>
            </a:lnSpc>
            <a:spcBef>
              <a:spcPct val="0"/>
            </a:spcBef>
            <a:spcAft>
              <a:spcPct val="15000"/>
            </a:spcAft>
            <a:buChar char="•"/>
          </a:pPr>
          <a:r>
            <a:rPr lang="en-US" sz="1800" kern="1200" dirty="0"/>
            <a:t>SBA reserves the right to request supplemental documentation needed to validate the certification</a:t>
          </a:r>
        </a:p>
      </dsp:txBody>
      <dsp:txXfrm>
        <a:off x="1545991" y="2166989"/>
        <a:ext cx="8644647" cy="32418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2018837-64B5-4E20-83A5-89B993CB3C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9C2A4FB-A56B-4413-A08B-0E9894B98B4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48B25D-8766-427E-8C9E-4845048D8DFC}" type="datetimeFigureOut">
              <a:rPr lang="en-US" smtClean="0"/>
              <a:t>8/17/2021</a:t>
            </a:fld>
            <a:endParaRPr lang="en-US" dirty="0"/>
          </a:p>
        </p:txBody>
      </p:sp>
      <p:sp>
        <p:nvSpPr>
          <p:cNvPr id="4" name="Footer Placeholder 3">
            <a:extLst>
              <a:ext uri="{FF2B5EF4-FFF2-40B4-BE49-F238E27FC236}">
                <a16:creationId xmlns:a16="http://schemas.microsoft.com/office/drawing/2014/main" id="{A3977F36-950D-4655-BC4A-F80BE1DBF79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6C246FD-229D-4B04-9855-212AD8D784A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A8A28B-0568-4092-BB1A-13C9B073E3A0}" type="slidenum">
              <a:rPr lang="en-US" smtClean="0"/>
              <a:t>‹#›</a:t>
            </a:fld>
            <a:endParaRPr lang="en-US" dirty="0"/>
          </a:p>
        </p:txBody>
      </p:sp>
    </p:spTree>
    <p:extLst>
      <p:ext uri="{BB962C8B-B14F-4D97-AF65-F5344CB8AC3E}">
        <p14:creationId xmlns:p14="http://schemas.microsoft.com/office/powerpoint/2010/main" val="164052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6F439B-391B-4B41-826A-951FCF412C34}" type="datetimeFigureOut">
              <a:rPr lang="en-US" smtClean="0"/>
              <a:t>8/17/2021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FA0038-7055-434C-B6C4-B8C69565C600}" type="slidenum">
              <a:rPr lang="en-US" smtClean="0"/>
              <a:t>‹#›</a:t>
            </a:fld>
            <a:endParaRPr lang="en-US" dirty="0"/>
          </a:p>
        </p:txBody>
      </p:sp>
    </p:spTree>
    <p:extLst>
      <p:ext uri="{BB962C8B-B14F-4D97-AF65-F5344CB8AC3E}">
        <p14:creationId xmlns:p14="http://schemas.microsoft.com/office/powerpoint/2010/main" val="1390864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dirty="0"/>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3994676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dirty="0"/>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356504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bg>
      <p:bgPr>
        <a:solidFill>
          <a:schemeClr val="accent1"/>
        </a:solidFill>
        <a:effectLst/>
      </p:bgPr>
    </p:bg>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934178817"/>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dirty="0"/>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22606040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9504301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dirty="0"/>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dirty="0"/>
              <a:t>Click to edit Master </a:t>
            </a:r>
            <a:br>
              <a:rPr lang="en-US" dirty="0"/>
            </a:br>
            <a:r>
              <a:rPr lang="en-US" dirty="0"/>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dirty="0"/>
              <a:t>Agenda</a:t>
            </a:r>
          </a:p>
        </p:txBody>
      </p:sp>
    </p:spTree>
    <p:extLst>
      <p:ext uri="{BB962C8B-B14F-4D97-AF65-F5344CB8AC3E}">
        <p14:creationId xmlns:p14="http://schemas.microsoft.com/office/powerpoint/2010/main" val="257341286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bg1"/>
        </a:solidFill>
        <a:effectLst/>
      </p:bgPr>
    </p:bg>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dirty="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42831458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dirty="0"/>
              <a:t>Click icon to add picture</a:t>
            </a:r>
          </a:p>
        </p:txBody>
      </p:sp>
    </p:spTree>
    <p:extLst>
      <p:ext uri="{BB962C8B-B14F-4D97-AF65-F5344CB8AC3E}">
        <p14:creationId xmlns:p14="http://schemas.microsoft.com/office/powerpoint/2010/main" val="1984934213"/>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114414102"/>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endParaRPr lang="en-US" dirty="0"/>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dirty="0"/>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603400"/>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dirty="0"/>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315506434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6047623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3904490670"/>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dirty="0"/>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00721047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723485818"/>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dirty="0"/>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dirty="0"/>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dirty="0"/>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endParaRPr lang="en-US" dirty="0"/>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849647263"/>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dirty="0"/>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dirty="0"/>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970810597"/>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dirty="0"/>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dirty="0"/>
              <a:t>Click to </a:t>
            </a:r>
            <a:br>
              <a:rPr lang="en-US" dirty="0"/>
            </a:br>
            <a:r>
              <a:rPr lang="en-US" dirty="0"/>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3217407422"/>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997227147"/>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dirty="0"/>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dirty="0"/>
              <a:t>Click icon to add picture</a:t>
            </a:r>
          </a:p>
        </p:txBody>
      </p:sp>
    </p:spTree>
    <p:extLst>
      <p:ext uri="{BB962C8B-B14F-4D97-AF65-F5344CB8AC3E}">
        <p14:creationId xmlns:p14="http://schemas.microsoft.com/office/powerpoint/2010/main" val="583128200"/>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dirty="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dirty="0"/>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dirty="0"/>
              <a:t>Click to </a:t>
            </a:r>
            <a:br>
              <a:rPr lang="en-US" dirty="0"/>
            </a:br>
            <a:r>
              <a:rPr lang="en-US" dirty="0"/>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dirty="0"/>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3336362204"/>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dirty="0"/>
              <a:t>Click to edit </a:t>
            </a:r>
            <a:br>
              <a:rPr lang="en-US" dirty="0"/>
            </a:br>
            <a:r>
              <a:rPr lang="en-US" dirty="0"/>
              <a:t>Master title style</a:t>
            </a:r>
          </a:p>
        </p:txBody>
      </p:sp>
    </p:spTree>
    <p:extLst>
      <p:ext uri="{BB962C8B-B14F-4D97-AF65-F5344CB8AC3E}">
        <p14:creationId xmlns:p14="http://schemas.microsoft.com/office/powerpoint/2010/main" val="953602389"/>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bg>
      <p:bgPr>
        <a:solidFill>
          <a:schemeClr val="accent1"/>
        </a:solidFill>
        <a:effectLst/>
      </p:bgPr>
    </p:bg>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dirty="0"/>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dirty="0"/>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55885000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dirty="0"/>
              <a:t>Click icon to add picture</a:t>
            </a:r>
          </a:p>
        </p:txBody>
      </p:sp>
    </p:spTree>
    <p:extLst>
      <p:ext uri="{BB962C8B-B14F-4D97-AF65-F5344CB8AC3E}">
        <p14:creationId xmlns:p14="http://schemas.microsoft.com/office/powerpoint/2010/main" val="2632027135"/>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4259740263"/>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dirty="0"/>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2955941731"/>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66147277"/>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accent1"/>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2125954109"/>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dirty="0"/>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08438919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bg>
      <p:bgPr>
        <a:solidFill>
          <a:schemeClr val="accent2"/>
        </a:solidFill>
        <a:effectLst/>
      </p:bgPr>
    </p:bg>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dirty="0"/>
              <a:t>Click icon to add picture</a:t>
            </a:r>
          </a:p>
        </p:txBody>
      </p:sp>
    </p:spTree>
    <p:extLst>
      <p:ext uri="{BB962C8B-B14F-4D97-AF65-F5344CB8AC3E}">
        <p14:creationId xmlns:p14="http://schemas.microsoft.com/office/powerpoint/2010/main" val="338258207"/>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713661146"/>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01797068"/>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dirty="0"/>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826337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dirty="0"/>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9165835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dirty="0"/>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94804328"/>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dirty="0"/>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2649517283"/>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bg>
      <p:bgPr>
        <a:solidFill>
          <a:schemeClr val="bg1"/>
        </a:solidFill>
        <a:effectLst/>
      </p:bgPr>
    </p:bg>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dirty="0"/>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0" tIns="0" rIns="0" bIns="0" anchor="ctr"/>
            <a:lstStyle>
              <a:lvl1pPr>
                <a:defRPr b="0">
                  <a:solidFill>
                    <a:srgbClr val="F3F3F3"/>
                  </a:solidFill>
                  <a:latin typeface="Raleway"/>
                  <a:ea typeface="Raleway"/>
                  <a:cs typeface="Raleway"/>
                  <a:sym typeface="Raleway"/>
                </a:defRPr>
              </a:lvl1pPr>
            </a:lstStyle>
            <a:p>
              <a:endParaRPr dirty="0"/>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dirty="0"/>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dirty="0"/>
              <a:t>Section Header</a:t>
            </a:r>
          </a:p>
        </p:txBody>
      </p:sp>
    </p:spTree>
    <p:extLst>
      <p:ext uri="{BB962C8B-B14F-4D97-AF65-F5344CB8AC3E}">
        <p14:creationId xmlns:p14="http://schemas.microsoft.com/office/powerpoint/2010/main" val="3683442216"/>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1</a:t>
            </a:r>
          </a:p>
        </p:txBody>
      </p:sp>
    </p:spTree>
    <p:extLst>
      <p:ext uri="{BB962C8B-B14F-4D97-AF65-F5344CB8AC3E}">
        <p14:creationId xmlns:p14="http://schemas.microsoft.com/office/powerpoint/2010/main" val="4055230664"/>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1171768878"/>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dirty="0"/>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dirty="0"/>
              <a:t>2</a:t>
            </a:r>
          </a:p>
        </p:txBody>
      </p:sp>
    </p:spTree>
    <p:extLst>
      <p:ext uri="{BB962C8B-B14F-4D97-AF65-F5344CB8AC3E}">
        <p14:creationId xmlns:p14="http://schemas.microsoft.com/office/powerpoint/2010/main" val="2721749793"/>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979161"/>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solidFill>
                <a:schemeClr val="bg1"/>
              </a:solidFill>
            </a:endParaRPr>
          </a:p>
        </p:txBody>
      </p:sp>
    </p:spTree>
    <p:extLst>
      <p:ext uri="{BB962C8B-B14F-4D97-AF65-F5344CB8AC3E}">
        <p14:creationId xmlns:p14="http://schemas.microsoft.com/office/powerpoint/2010/main" val="414442649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219225103"/>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638410284"/>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5332850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dirty="0"/>
              <a:t>Click icon to add picture</a:t>
            </a:r>
          </a:p>
        </p:txBody>
      </p:sp>
    </p:spTree>
    <p:extLst>
      <p:ext uri="{BB962C8B-B14F-4D97-AF65-F5344CB8AC3E}">
        <p14:creationId xmlns:p14="http://schemas.microsoft.com/office/powerpoint/2010/main" val="2620055036"/>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dirty="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dirty="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dirty="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4194667956"/>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endParaRPr lang="en-US" dirty="0"/>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dirty="0"/>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dirty="0"/>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solidFill>
                <a:schemeClr val="bg1"/>
              </a:solidFill>
            </a:endParaRPr>
          </a:p>
        </p:txBody>
      </p:sp>
    </p:spTree>
    <p:extLst>
      <p:ext uri="{BB962C8B-B14F-4D97-AF65-F5344CB8AC3E}">
        <p14:creationId xmlns:p14="http://schemas.microsoft.com/office/powerpoint/2010/main" val="687764556"/>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endParaRPr lang="en-US" dirty="0"/>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dirty="0"/>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dirty="0"/>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dirty="0"/>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dirty="0"/>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dirty="0"/>
              <a:t>Click icon to add picture</a:t>
            </a:r>
          </a:p>
        </p:txBody>
      </p:sp>
    </p:spTree>
    <p:extLst>
      <p:ext uri="{BB962C8B-B14F-4D97-AF65-F5344CB8AC3E}">
        <p14:creationId xmlns:p14="http://schemas.microsoft.com/office/powerpoint/2010/main" val="3331175097"/>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dirty="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Tree>
    <p:extLst>
      <p:ext uri="{BB962C8B-B14F-4D97-AF65-F5344CB8AC3E}">
        <p14:creationId xmlns:p14="http://schemas.microsoft.com/office/powerpoint/2010/main" val="290096353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dirty="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310127378"/>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1914768930"/>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dirty="0"/>
              <a:t>Click icon to add chart</a:t>
            </a:r>
          </a:p>
        </p:txBody>
      </p:sp>
    </p:spTree>
    <p:extLst>
      <p:ext uri="{BB962C8B-B14F-4D97-AF65-F5344CB8AC3E}">
        <p14:creationId xmlns:p14="http://schemas.microsoft.com/office/powerpoint/2010/main" val="2115425809"/>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dirty="0"/>
              <a:t>Click icon to add chart</a:t>
            </a:r>
          </a:p>
        </p:txBody>
      </p:sp>
    </p:spTree>
    <p:extLst>
      <p:ext uri="{BB962C8B-B14F-4D97-AF65-F5344CB8AC3E}">
        <p14:creationId xmlns:p14="http://schemas.microsoft.com/office/powerpoint/2010/main" val="744560749"/>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dirty="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dirty="0"/>
              <a:t>Click icon to add picture</a:t>
            </a:r>
          </a:p>
        </p:txBody>
      </p:sp>
    </p:spTree>
    <p:extLst>
      <p:ext uri="{BB962C8B-B14F-4D97-AF65-F5344CB8AC3E}">
        <p14:creationId xmlns:p14="http://schemas.microsoft.com/office/powerpoint/2010/main" val="69851455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78760624"/>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dirty="0"/>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dirty="0"/>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dirty="0"/>
              <a:t>Click icon to add table</a:t>
            </a:r>
          </a:p>
        </p:txBody>
      </p:sp>
    </p:spTree>
    <p:extLst>
      <p:ext uri="{BB962C8B-B14F-4D97-AF65-F5344CB8AC3E}">
        <p14:creationId xmlns:p14="http://schemas.microsoft.com/office/powerpoint/2010/main" val="850829841"/>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97232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252937798"/>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dirty="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dirty="0"/>
          </a:p>
        </p:txBody>
      </p:sp>
    </p:spTree>
    <p:extLst>
      <p:ext uri="{BB962C8B-B14F-4D97-AF65-F5344CB8AC3E}">
        <p14:creationId xmlns:p14="http://schemas.microsoft.com/office/powerpoint/2010/main" val="1096761809"/>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dirty="0"/>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dirty="0"/>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dirty="0"/>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dirty="0"/>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dirty="0"/>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dirty="0"/>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2277177"/>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dirty="0"/>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2895688"/>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3273724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bg>
      <p:bgPr>
        <a:solidFill>
          <a:schemeClr val="accent1"/>
        </a:solidFill>
        <a:effectLst/>
      </p:bgPr>
    </p:bg>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dirty="0"/>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dirty="0"/>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dirty="0"/>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dirty="0"/>
          </a:p>
        </p:txBody>
      </p:sp>
    </p:spTree>
    <p:extLst>
      <p:ext uri="{BB962C8B-B14F-4D97-AF65-F5344CB8AC3E}">
        <p14:creationId xmlns:p14="http://schemas.microsoft.com/office/powerpoint/2010/main" val="11420661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050737061"/>
      </p:ext>
    </p:extLst>
  </p:cSld>
  <p:clrMap bg1="lt1" tx1="dk1" bg2="lt2" tx2="dk2" accent1="accent1" accent2="accent2" accent3="accent3" accent4="accent4" accent5="accent5" accent6="accent6" hlink="hlink" folHlink="folHlink"/>
  <p:sldLayoutIdLst>
    <p:sldLayoutId id="2147483673" r:id="rId1"/>
    <p:sldLayoutId id="2147483736" r:id="rId2"/>
    <p:sldLayoutId id="2147483689" r:id="rId3"/>
    <p:sldLayoutId id="2147483735" r:id="rId4"/>
    <p:sldLayoutId id="2147483684" r:id="rId5"/>
    <p:sldLayoutId id="2147483752" r:id="rId6"/>
    <p:sldLayoutId id="2147483737" r:id="rId7"/>
    <p:sldLayoutId id="2147483651" r:id="rId8"/>
    <p:sldLayoutId id="2147483738" r:id="rId9"/>
    <p:sldLayoutId id="2147483685" r:id="rId10"/>
    <p:sldLayoutId id="2147483674" r:id="rId11"/>
    <p:sldLayoutId id="2147483690" r:id="rId12"/>
    <p:sldLayoutId id="2147483694" r:id="rId13"/>
    <p:sldLayoutId id="2147483748" r:id="rId14"/>
    <p:sldLayoutId id="2147483693" r:id="rId15"/>
    <p:sldLayoutId id="2147483686" r:id="rId16"/>
    <p:sldLayoutId id="2147483703" r:id="rId17"/>
    <p:sldLayoutId id="2147483709" r:id="rId18"/>
    <p:sldLayoutId id="2147483710" r:id="rId19"/>
    <p:sldLayoutId id="2147483711" r:id="rId20"/>
    <p:sldLayoutId id="2147483712" r:id="rId21"/>
    <p:sldLayoutId id="2147483749" r:id="rId22"/>
    <p:sldLayoutId id="2147483751" r:id="rId23"/>
    <p:sldLayoutId id="2147483704" r:id="rId24"/>
    <p:sldLayoutId id="2147483702" r:id="rId25"/>
    <p:sldLayoutId id="2147483713" r:id="rId26"/>
    <p:sldLayoutId id="2147483714" r:id="rId27"/>
    <p:sldLayoutId id="2147483715" r:id="rId28"/>
    <p:sldLayoutId id="2147483695" r:id="rId29"/>
    <p:sldLayoutId id="2147483730" r:id="rId30"/>
    <p:sldLayoutId id="2147483698" r:id="rId31"/>
    <p:sldLayoutId id="2147483731" r:id="rId32"/>
    <p:sldLayoutId id="2147483699" r:id="rId33"/>
    <p:sldLayoutId id="2147483732" r:id="rId34"/>
    <p:sldLayoutId id="2147483739" r:id="rId35"/>
    <p:sldLayoutId id="2147483740" r:id="rId36"/>
    <p:sldLayoutId id="2147483700" r:id="rId37"/>
    <p:sldLayoutId id="2147483741" r:id="rId38"/>
    <p:sldLayoutId id="2147483742" r:id="rId39"/>
    <p:sldLayoutId id="2147483696" r:id="rId40"/>
    <p:sldLayoutId id="2147483743" r:id="rId41"/>
    <p:sldLayoutId id="2147483744" r:id="rId42"/>
    <p:sldLayoutId id="2147483745" r:id="rId43"/>
    <p:sldLayoutId id="2147483705" r:id="rId44"/>
    <p:sldLayoutId id="2147483746" r:id="rId45"/>
    <p:sldLayoutId id="2147483687" r:id="rId46"/>
    <p:sldLayoutId id="2147483719" r:id="rId47"/>
    <p:sldLayoutId id="2147483720" r:id="rId48"/>
    <p:sldLayoutId id="2147483718" r:id="rId49"/>
    <p:sldLayoutId id="2147483721" r:id="rId50"/>
    <p:sldLayoutId id="2147483716" r:id="rId51"/>
    <p:sldLayoutId id="2147483722" r:id="rId52"/>
    <p:sldLayoutId id="2147483723" r:id="rId53"/>
    <p:sldLayoutId id="2147483753" r:id="rId54"/>
    <p:sldLayoutId id="2147483754" r:id="rId55"/>
    <p:sldLayoutId id="2147483755" r:id="rId56"/>
    <p:sldLayoutId id="2147483756" r:id="rId57"/>
    <p:sldLayoutId id="2147483725" r:id="rId58"/>
    <p:sldLayoutId id="2147483726" r:id="rId59"/>
    <p:sldLayoutId id="2147483675" r:id="rId60"/>
    <p:sldLayoutId id="2147483677" r:id="rId61"/>
    <p:sldLayoutId id="2147483729" r:id="rId62"/>
    <p:sldLayoutId id="2147483747" r:id="rId63"/>
    <p:sldLayoutId id="2147483728" r:id="rId64"/>
  </p:sldLayoutIdLst>
  <p:transition spd="slow">
    <p:wipe/>
  </p:transition>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g"/><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png"/><Relationship Id="rId1" Type="http://schemas.openxmlformats.org/officeDocument/2006/relationships/slideLayout" Target="../slideLayouts/slideLayout47.xml"/><Relationship Id="rId6" Type="http://schemas.openxmlformats.org/officeDocument/2006/relationships/image" Target="../media/image7.png"/><Relationship Id="rId5" Type="http://schemas.microsoft.com/office/2007/relationships/hdphoto" Target="../media/hdphoto2.wdp"/><Relationship Id="rId10" Type="http://schemas.openxmlformats.org/officeDocument/2006/relationships/image" Target="../media/image2.png"/><Relationship Id="rId4" Type="http://schemas.openxmlformats.org/officeDocument/2006/relationships/image" Target="../media/image6.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hyperlink" Target="mailto:GMurihib@egrowthc.com-" TargetMode="External"/><Relationship Id="rId2" Type="http://schemas.openxmlformats.org/officeDocument/2006/relationships/image" Target="../media/image14.jpg"/><Relationship Id="rId1" Type="http://schemas.openxmlformats.org/officeDocument/2006/relationships/slideLayout" Target="../slideLayouts/slideLayout9.xml"/><Relationship Id="rId4" Type="http://schemas.openxmlformats.org/officeDocument/2006/relationships/hyperlink" Target="mailto:Amarquez@egrowthc.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erson holding a handful of tomatoes">
            <a:extLst>
              <a:ext uri="{FF2B5EF4-FFF2-40B4-BE49-F238E27FC236}">
                <a16:creationId xmlns:a16="http://schemas.microsoft.com/office/drawing/2014/main" id="{C5E6406A-5A16-46CA-9775-EE5D8B03DEA5}"/>
              </a:ext>
            </a:extLst>
          </p:cNvPr>
          <p:cNvPicPr>
            <a:picLocks noChangeAspect="1"/>
          </p:cNvPicPr>
          <p:nvPr/>
        </p:nvPicPr>
        <p:blipFill>
          <a:blip r:embed="rId2"/>
          <a:srcRect t="7829" b="7829"/>
          <a:stretch/>
        </p:blipFill>
        <p:spPr>
          <a:xfrm>
            <a:off x="0" y="5"/>
            <a:ext cx="12191999" cy="6853712"/>
          </a:xfrm>
          <a:prstGeom prst="rect">
            <a:avLst/>
          </a:prstGeom>
          <a:noFill/>
        </p:spPr>
      </p:pic>
      <p:sp>
        <p:nvSpPr>
          <p:cNvPr id="2" name="Title 1">
            <a:extLst>
              <a:ext uri="{FF2B5EF4-FFF2-40B4-BE49-F238E27FC236}">
                <a16:creationId xmlns:a16="http://schemas.microsoft.com/office/drawing/2014/main" id="{83823991-6F5F-45D3-883F-8179BE10396D}"/>
              </a:ext>
            </a:extLst>
          </p:cNvPr>
          <p:cNvSpPr>
            <a:spLocks noGrp="1"/>
          </p:cNvSpPr>
          <p:nvPr>
            <p:ph type="title"/>
          </p:nvPr>
        </p:nvSpPr>
        <p:spPr>
          <a:xfrm>
            <a:off x="704849" y="996654"/>
            <a:ext cx="6826342" cy="2188805"/>
          </a:xfrm>
        </p:spPr>
        <p:txBody>
          <a:bodyPr anchor="ctr">
            <a:normAutofit/>
          </a:bodyPr>
          <a:lstStyle/>
          <a:p>
            <a:r>
              <a:rPr lang="en-US" dirty="0"/>
              <a:t>Restaurant Revitalization Fund</a:t>
            </a:r>
          </a:p>
        </p:txBody>
      </p:sp>
      <p:sp>
        <p:nvSpPr>
          <p:cNvPr id="3" name="Text Placeholder 2">
            <a:extLst>
              <a:ext uri="{FF2B5EF4-FFF2-40B4-BE49-F238E27FC236}">
                <a16:creationId xmlns:a16="http://schemas.microsoft.com/office/drawing/2014/main" id="{7555E40E-3256-4272-A29D-F2438D5C136F}"/>
              </a:ext>
            </a:extLst>
          </p:cNvPr>
          <p:cNvSpPr>
            <a:spLocks noGrp="1"/>
          </p:cNvSpPr>
          <p:nvPr>
            <p:ph type="body" sz="quarter" idx="14"/>
          </p:nvPr>
        </p:nvSpPr>
        <p:spPr>
          <a:xfrm>
            <a:off x="7664542" y="3312778"/>
            <a:ext cx="4527458" cy="2273957"/>
          </a:xfrm>
        </p:spPr>
        <p:txBody>
          <a:bodyPr anchor="ctr">
            <a:noAutofit/>
          </a:bodyPr>
          <a:lstStyle/>
          <a:p>
            <a:r>
              <a:rPr lang="en-US" sz="1400" b="1" dirty="0"/>
              <a:t>SBA is awarding funding through the Restaurant Revitalization Program to restaurants, bars, and other similar places of business that serve food or drink. The purpose of this funding is to provide support to eligible entities that suffered revenue losses related to the COVID-19 pandemic</a:t>
            </a:r>
          </a:p>
        </p:txBody>
      </p:sp>
      <p:pic>
        <p:nvPicPr>
          <p:cNvPr id="8" name="Picture 7" descr="Logo, company name&#10;&#10;Description automatically generated">
            <a:extLst>
              <a:ext uri="{FF2B5EF4-FFF2-40B4-BE49-F238E27FC236}">
                <a16:creationId xmlns:a16="http://schemas.microsoft.com/office/drawing/2014/main" id="{D9D3B2B5-E8AA-41EB-8B6C-C76CE50752C7}"/>
              </a:ext>
            </a:extLst>
          </p:cNvPr>
          <p:cNvPicPr>
            <a:picLocks noChangeAspect="1"/>
          </p:cNvPicPr>
          <p:nvPr/>
        </p:nvPicPr>
        <p:blipFill>
          <a:blip r:embed="rId3"/>
          <a:stretch>
            <a:fillRect/>
          </a:stretch>
        </p:blipFill>
        <p:spPr>
          <a:xfrm>
            <a:off x="7664541" y="5586735"/>
            <a:ext cx="4527458" cy="991732"/>
          </a:xfrm>
          <a:prstGeom prst="rect">
            <a:avLst/>
          </a:prstGeom>
        </p:spPr>
      </p:pic>
    </p:spTree>
    <p:extLst>
      <p:ext uri="{BB962C8B-B14F-4D97-AF65-F5344CB8AC3E}">
        <p14:creationId xmlns:p14="http://schemas.microsoft.com/office/powerpoint/2010/main" val="7959276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Person holding we're open sign">
            <a:extLst>
              <a:ext uri="{FF2B5EF4-FFF2-40B4-BE49-F238E27FC236}">
                <a16:creationId xmlns:a16="http://schemas.microsoft.com/office/drawing/2014/main" id="{7B8C4E5F-C755-4CD8-9573-F8A0F5346966}"/>
              </a:ext>
            </a:extLst>
          </p:cNvPr>
          <p:cNvPicPr>
            <a:picLocks noGrp="1" noChangeAspect="1"/>
          </p:cNvPicPr>
          <p:nvPr>
            <p:ph type="pic" sz="quarter" idx="13"/>
          </p:nvPr>
        </p:nvPicPr>
        <p:blipFill rotWithShape="1">
          <a:blip r:embed="rId2"/>
          <a:srcRect l="22025" r="11224" b="-1"/>
          <a:stretch/>
        </p:blipFill>
        <p:spPr>
          <a:xfrm>
            <a:off x="1724692" y="1082136"/>
            <a:ext cx="5846315" cy="5051964"/>
          </a:xfrm>
          <a:noFill/>
        </p:spPr>
      </p:pic>
      <p:sp>
        <p:nvSpPr>
          <p:cNvPr id="14" name="Title 2">
            <a:extLst>
              <a:ext uri="{FF2B5EF4-FFF2-40B4-BE49-F238E27FC236}">
                <a16:creationId xmlns:a16="http://schemas.microsoft.com/office/drawing/2014/main" id="{AB3DE42E-B952-4B28-8517-5D45A271A537}"/>
              </a:ext>
            </a:extLst>
          </p:cNvPr>
          <p:cNvSpPr>
            <a:spLocks noGrp="1"/>
          </p:cNvSpPr>
          <p:nvPr>
            <p:ph type="title"/>
          </p:nvPr>
        </p:nvSpPr>
        <p:spPr>
          <a:xfrm>
            <a:off x="841058" y="2234610"/>
            <a:ext cx="3766454" cy="1395208"/>
          </a:xfrm>
        </p:spPr>
        <p:txBody>
          <a:bodyPr vert="horz" lIns="0" tIns="45720" rIns="91440" bIns="45720" rtlCol="0" anchor="b">
            <a:normAutofit/>
          </a:bodyPr>
          <a:lstStyle/>
          <a:p>
            <a:r>
              <a:rPr lang="en-US" b="1" i="0" kern="1200" spc="-150" dirty="0">
                <a:solidFill>
                  <a:schemeClr val="accent2">
                    <a:lumMod val="90000"/>
                    <a:lumOff val="10000"/>
                  </a:schemeClr>
                </a:solidFill>
                <a:latin typeface="+mj-lt"/>
                <a:ea typeface="+mj-ea"/>
                <a:cs typeface="Gill Sans" panose="020B0502020104020203" pitchFamily="34" charset="-79"/>
              </a:rPr>
              <a:t>Is your Business Eligible?</a:t>
            </a:r>
          </a:p>
        </p:txBody>
      </p:sp>
      <p:sp>
        <p:nvSpPr>
          <p:cNvPr id="13" name="TextBox 12">
            <a:extLst>
              <a:ext uri="{FF2B5EF4-FFF2-40B4-BE49-F238E27FC236}">
                <a16:creationId xmlns:a16="http://schemas.microsoft.com/office/drawing/2014/main" id="{16B12B5F-AB48-43A1-BF65-F5074DF316F1}"/>
              </a:ext>
            </a:extLst>
          </p:cNvPr>
          <p:cNvSpPr txBox="1"/>
          <p:nvPr/>
        </p:nvSpPr>
        <p:spPr>
          <a:xfrm>
            <a:off x="841058" y="3917273"/>
            <a:ext cx="4502467" cy="1134122"/>
          </a:xfrm>
          <a:prstGeom prst="rect">
            <a:avLst/>
          </a:prstGeom>
          <a:solidFill>
            <a:schemeClr val="accent2"/>
          </a:solidFill>
        </p:spPr>
        <p:txBody>
          <a:bodyPr vert="horz" lIns="0" tIns="45720" rIns="91440" bIns="45720" rtlCol="0" anchor="t">
            <a:normAutofit/>
          </a:bodyPr>
          <a:lstStyle/>
          <a:p>
            <a:pPr>
              <a:spcBef>
                <a:spcPts val="1000"/>
              </a:spcBef>
            </a:pPr>
            <a:r>
              <a:rPr lang="en-US" sz="1400" b="1" dirty="0">
                <a:solidFill>
                  <a:schemeClr val="bg1"/>
                </a:solidFill>
                <a:cs typeface="Arial" panose="020B0604020202020204" pitchFamily="34" charset="0"/>
              </a:rPr>
              <a:t>Eligible entities are not permanently closed and include businesses where the public or patrons assemble for the primary purpose of serving food or drink; taken from National Restaurant Association, 2021 brochure.</a:t>
            </a:r>
          </a:p>
        </p:txBody>
      </p:sp>
      <p:graphicFrame>
        <p:nvGraphicFramePr>
          <p:cNvPr id="69" name="TextBox 62">
            <a:extLst>
              <a:ext uri="{FF2B5EF4-FFF2-40B4-BE49-F238E27FC236}">
                <a16:creationId xmlns:a16="http://schemas.microsoft.com/office/drawing/2014/main" id="{F433325B-D2EB-4173-B2F2-24542874C176}"/>
              </a:ext>
            </a:extLst>
          </p:cNvPr>
          <p:cNvGraphicFramePr/>
          <p:nvPr/>
        </p:nvGraphicFramePr>
        <p:xfrm>
          <a:off x="7718323" y="533400"/>
          <a:ext cx="3977648" cy="5905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3" name="Picture 72">
            <a:extLst>
              <a:ext uri="{FF2B5EF4-FFF2-40B4-BE49-F238E27FC236}">
                <a16:creationId xmlns:a16="http://schemas.microsoft.com/office/drawing/2014/main" id="{98561E33-5693-4D34-A18B-0FFEECF9E4AC}"/>
              </a:ext>
            </a:extLst>
          </p:cNvPr>
          <p:cNvPicPr>
            <a:picLocks noChangeAspect="1"/>
          </p:cNvPicPr>
          <p:nvPr/>
        </p:nvPicPr>
        <p:blipFill>
          <a:blip r:embed="rId8"/>
          <a:stretch>
            <a:fillRect/>
          </a:stretch>
        </p:blipFill>
        <p:spPr>
          <a:xfrm>
            <a:off x="3928447" y="5288710"/>
            <a:ext cx="1438803" cy="487154"/>
          </a:xfrm>
          <a:prstGeom prst="rect">
            <a:avLst/>
          </a:prstGeom>
        </p:spPr>
      </p:pic>
    </p:spTree>
    <p:extLst>
      <p:ext uri="{BB962C8B-B14F-4D97-AF65-F5344CB8AC3E}">
        <p14:creationId xmlns:p14="http://schemas.microsoft.com/office/powerpoint/2010/main" val="3018718703"/>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7FCC6D1-213C-4A86-A2D0-742E15438C09}"/>
              </a:ext>
            </a:extLst>
          </p:cNvPr>
          <p:cNvSpPr>
            <a:spLocks noGrp="1"/>
          </p:cNvSpPr>
          <p:nvPr>
            <p:ph type="body" sz="quarter" idx="17"/>
          </p:nvPr>
        </p:nvSpPr>
        <p:spPr>
          <a:xfrm>
            <a:off x="7718323" y="1074809"/>
            <a:ext cx="3977648" cy="954288"/>
          </a:xfrm>
        </p:spPr>
        <p:txBody>
          <a:bodyPr>
            <a:normAutofit fontScale="92500"/>
          </a:bodyPr>
          <a:lstStyle/>
          <a:p>
            <a:r>
              <a:rPr lang="en-US" sz="1600" dirty="0"/>
              <a:t>Retain all records submitted with the application, including a copy of the completed application. Additionally retain all records supporting the application that were not submitted.</a:t>
            </a:r>
          </a:p>
          <a:p>
            <a:endParaRPr lang="en-US" dirty="0"/>
          </a:p>
        </p:txBody>
      </p:sp>
      <p:sp>
        <p:nvSpPr>
          <p:cNvPr id="20" name="Text Placeholder 19">
            <a:extLst>
              <a:ext uri="{FF2B5EF4-FFF2-40B4-BE49-F238E27FC236}">
                <a16:creationId xmlns:a16="http://schemas.microsoft.com/office/drawing/2014/main" id="{82414D74-66D2-4C65-A48E-39F723FB2B2F}"/>
              </a:ext>
            </a:extLst>
          </p:cNvPr>
          <p:cNvSpPr>
            <a:spLocks noGrp="1"/>
          </p:cNvSpPr>
          <p:nvPr>
            <p:ph type="body" sz="quarter" idx="18"/>
          </p:nvPr>
        </p:nvSpPr>
        <p:spPr>
          <a:xfrm>
            <a:off x="7718323" y="2365537"/>
            <a:ext cx="3977648" cy="954288"/>
          </a:xfrm>
        </p:spPr>
        <p:txBody>
          <a:bodyPr>
            <a:normAutofit fontScale="92500" lnSpcReduction="10000"/>
          </a:bodyPr>
          <a:lstStyle/>
          <a:p>
            <a:r>
              <a:rPr lang="en-US" sz="1500" dirty="0"/>
              <a:t>Protect your Small Business Administration (SBA) account information, including the email address, SBA web portal username, and SBA web portal password in a location where it can be found at a later date. </a:t>
            </a:r>
          </a:p>
        </p:txBody>
      </p:sp>
      <p:sp>
        <p:nvSpPr>
          <p:cNvPr id="21" name="Text Placeholder 20">
            <a:extLst>
              <a:ext uri="{FF2B5EF4-FFF2-40B4-BE49-F238E27FC236}">
                <a16:creationId xmlns:a16="http://schemas.microsoft.com/office/drawing/2014/main" id="{E4D7EF6E-37B1-4694-B769-3DDEC29D8381}"/>
              </a:ext>
            </a:extLst>
          </p:cNvPr>
          <p:cNvSpPr>
            <a:spLocks noGrp="1"/>
          </p:cNvSpPr>
          <p:nvPr>
            <p:ph type="body" sz="quarter" idx="19"/>
          </p:nvPr>
        </p:nvSpPr>
        <p:spPr>
          <a:xfrm>
            <a:off x="7718323" y="3656265"/>
            <a:ext cx="3977648" cy="954288"/>
          </a:xfrm>
        </p:spPr>
        <p:txBody>
          <a:bodyPr>
            <a:normAutofit/>
          </a:bodyPr>
          <a:lstStyle/>
          <a:p>
            <a:r>
              <a:rPr lang="en-US" dirty="0"/>
              <a:t>Plan how all Restaurant Revitalization Fund (RRF) grant funds will be spent on eligible expenses. The RRF grant is NOT an economic stimulus payment. Tracking and documenting is how can we help you!.. </a:t>
            </a:r>
          </a:p>
        </p:txBody>
      </p:sp>
      <p:sp>
        <p:nvSpPr>
          <p:cNvPr id="22" name="Text Placeholder 21">
            <a:extLst>
              <a:ext uri="{FF2B5EF4-FFF2-40B4-BE49-F238E27FC236}">
                <a16:creationId xmlns:a16="http://schemas.microsoft.com/office/drawing/2014/main" id="{ABF89FBA-20AC-4FD7-833B-ADA0EEFFCADC}"/>
              </a:ext>
            </a:extLst>
          </p:cNvPr>
          <p:cNvSpPr>
            <a:spLocks noGrp="1"/>
          </p:cNvSpPr>
          <p:nvPr>
            <p:ph type="body" sz="quarter" idx="20"/>
          </p:nvPr>
        </p:nvSpPr>
        <p:spPr>
          <a:xfrm>
            <a:off x="7718323" y="4724400"/>
            <a:ext cx="3977648" cy="954288"/>
          </a:xfrm>
        </p:spPr>
        <p:txBody>
          <a:bodyPr>
            <a:normAutofit lnSpcReduction="10000"/>
          </a:bodyPr>
          <a:lstStyle/>
          <a:p>
            <a:r>
              <a:rPr lang="en-US" dirty="0"/>
              <a:t>Map out the covered period timeline: </a:t>
            </a:r>
            <a:r>
              <a:rPr lang="en-US" b="1" dirty="0"/>
              <a:t>Feb. 15, 2020 to March 11, 2023</a:t>
            </a:r>
            <a:r>
              <a:rPr lang="en-US" dirty="0"/>
              <a:t>. be ready to report back to the SBA. Year end reporting is also expected. Make sure tax implications are covered during your mapping process.</a:t>
            </a:r>
          </a:p>
        </p:txBody>
      </p:sp>
      <p:sp>
        <p:nvSpPr>
          <p:cNvPr id="5" name="Title 4">
            <a:extLst>
              <a:ext uri="{FF2B5EF4-FFF2-40B4-BE49-F238E27FC236}">
                <a16:creationId xmlns:a16="http://schemas.microsoft.com/office/drawing/2014/main" id="{96DBE169-BA91-4B17-9AF2-4BAD528BEE06}"/>
              </a:ext>
            </a:extLst>
          </p:cNvPr>
          <p:cNvSpPr>
            <a:spLocks noGrp="1"/>
          </p:cNvSpPr>
          <p:nvPr>
            <p:ph type="title"/>
          </p:nvPr>
        </p:nvSpPr>
        <p:spPr>
          <a:xfrm>
            <a:off x="841057" y="1100289"/>
            <a:ext cx="4008437" cy="1900085"/>
          </a:xfrm>
        </p:spPr>
        <p:txBody>
          <a:bodyPr>
            <a:normAutofit fontScale="90000"/>
          </a:bodyPr>
          <a:lstStyle/>
          <a:p>
            <a:r>
              <a:rPr lang="en-US" dirty="0"/>
              <a:t>You Received Your Grant Now What?</a:t>
            </a:r>
          </a:p>
        </p:txBody>
      </p:sp>
      <p:sp>
        <p:nvSpPr>
          <p:cNvPr id="66" name="Text Placeholder 65">
            <a:extLst>
              <a:ext uri="{FF2B5EF4-FFF2-40B4-BE49-F238E27FC236}">
                <a16:creationId xmlns:a16="http://schemas.microsoft.com/office/drawing/2014/main" id="{1AEF3ED8-A75C-4318-877C-139C98C0007D}"/>
              </a:ext>
            </a:extLst>
          </p:cNvPr>
          <p:cNvSpPr>
            <a:spLocks noGrp="1"/>
          </p:cNvSpPr>
          <p:nvPr>
            <p:ph type="body" sz="quarter" idx="12"/>
          </p:nvPr>
        </p:nvSpPr>
        <p:spPr>
          <a:xfrm>
            <a:off x="838200" y="3310248"/>
            <a:ext cx="4008437" cy="1395208"/>
          </a:xfrm>
        </p:spPr>
        <p:txBody>
          <a:bodyPr>
            <a:normAutofit lnSpcReduction="10000"/>
          </a:bodyPr>
          <a:lstStyle/>
          <a:p>
            <a:r>
              <a:rPr lang="en-US" sz="1600" dirty="0"/>
              <a:t>You will need to Prepare for public reporting. Federal grants would be subject to transparency requirements, including the Freedom of Information Act.</a:t>
            </a:r>
          </a:p>
          <a:p>
            <a:endParaRPr lang="en-US" dirty="0"/>
          </a:p>
        </p:txBody>
      </p:sp>
      <p:sp>
        <p:nvSpPr>
          <p:cNvPr id="8" name="Text Placeholder 7">
            <a:extLst>
              <a:ext uri="{FF2B5EF4-FFF2-40B4-BE49-F238E27FC236}">
                <a16:creationId xmlns:a16="http://schemas.microsoft.com/office/drawing/2014/main" id="{D9C2EAA8-D3C6-403B-B439-F95C60D0B3B9}"/>
              </a:ext>
            </a:extLst>
          </p:cNvPr>
          <p:cNvSpPr>
            <a:spLocks noGrp="1"/>
          </p:cNvSpPr>
          <p:nvPr>
            <p:ph type="body" sz="quarter" idx="11"/>
          </p:nvPr>
        </p:nvSpPr>
        <p:spPr>
          <a:xfrm>
            <a:off x="838200" y="4870223"/>
            <a:ext cx="4008438" cy="1189337"/>
          </a:xfrm>
        </p:spPr>
        <p:txBody>
          <a:bodyPr/>
          <a:lstStyle/>
          <a:p>
            <a:r>
              <a:rPr lang="en-US" sz="1800" b="1" dirty="0"/>
              <a:t>Let us take care of what we do best to help companies track—code, and present numbers while managing your restaurant to receive its excellence award.</a:t>
            </a:r>
          </a:p>
          <a:p>
            <a:endParaRPr lang="en-US" dirty="0"/>
          </a:p>
        </p:txBody>
      </p:sp>
      <p:pic>
        <p:nvPicPr>
          <p:cNvPr id="40" name="Picture Placeholder 39" title="Decorative"/>
          <p:cNvPicPr>
            <a:picLocks noGrp="1" noChangeAspect="1"/>
          </p:cNvPicPr>
          <p:nvPr>
            <p:ph type="pic" sz="quarter" idx="13"/>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l="-14976" t="-18769" r="-20858" b="-17066"/>
          <a:stretch/>
        </p:blipFill>
        <p:spPr>
          <a:prstGeom prst="rect">
            <a:avLst/>
          </a:prstGeom>
        </p:spPr>
      </p:pic>
      <p:pic>
        <p:nvPicPr>
          <p:cNvPr id="41" name="Picture Placeholder 40" title="Decorative"/>
          <p:cNvPicPr>
            <a:picLocks noGrp="1" noChangeAspect="1"/>
          </p:cNvPicPr>
          <p:nvPr>
            <p:ph type="pic" sz="quarter" idx="14"/>
          </p:nvPr>
        </p:nvPicPr>
        <p:blipFill rotWithShape="1">
          <a:blip r:embed="rId4" cstate="email">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a:ext>
            </a:extLst>
          </a:blip>
          <a:srcRect l="-13860" t="-15649" r="-14314" b="-12525"/>
          <a:stretch/>
        </p:blipFill>
        <p:spPr>
          <a:prstGeom prst="rect">
            <a:avLst/>
          </a:prstGeom>
        </p:spPr>
      </p:pic>
      <p:pic>
        <p:nvPicPr>
          <p:cNvPr id="42" name="Picture Placeholder 41" title="Decorative"/>
          <p:cNvPicPr>
            <a:picLocks noGrp="1" noChangeAspect="1"/>
          </p:cNvPicPr>
          <p:nvPr>
            <p:ph type="pic" sz="quarter" idx="15"/>
          </p:nvPr>
        </p:nvPicPr>
        <p:blipFill rotWithShape="1">
          <a:blip r:embed="rId6" cstate="email">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a:ext>
            </a:extLst>
          </a:blip>
          <a:srcRect l="-21524" t="-8482" r="-20795" b="-8139"/>
          <a:stretch/>
        </p:blipFill>
        <p:spPr>
          <a:prstGeom prst="rect">
            <a:avLst/>
          </a:prstGeom>
        </p:spPr>
      </p:pic>
      <p:pic>
        <p:nvPicPr>
          <p:cNvPr id="43" name="Picture Placeholder 42" title="Decorative"/>
          <p:cNvPicPr>
            <a:picLocks noGrp="1" noChangeAspect="1"/>
          </p:cNvPicPr>
          <p:nvPr>
            <p:ph type="pic" sz="quarter" idx="16"/>
          </p:nvPr>
        </p:nvPicPr>
        <p:blipFill rotWithShape="1">
          <a:blip r:embed="rId8" cstate="email">
            <a:extLst>
              <a:ext uri="{BEBA8EAE-BF5A-486C-A8C5-ECC9F3942E4B}">
                <a14:imgProps xmlns:a14="http://schemas.microsoft.com/office/drawing/2010/main">
                  <a14:imgLayer r:embed="rId9">
                    <a14:imgEffect>
                      <a14:brightnessContrast bright="-100000"/>
                    </a14:imgEffect>
                  </a14:imgLayer>
                </a14:imgProps>
              </a:ext>
              <a:ext uri="{28A0092B-C50C-407E-A947-70E740481C1C}">
                <a14:useLocalDpi xmlns:a14="http://schemas.microsoft.com/office/drawing/2010/main"/>
              </a:ext>
            </a:extLst>
          </a:blip>
          <a:srcRect l="-8214" t="-9857" r="-9487" b="-7844"/>
          <a:stretch/>
        </p:blipFill>
        <p:spPr>
          <a:prstGeom prst="rect">
            <a:avLst/>
          </a:prstGeom>
        </p:spPr>
      </p:pic>
      <p:pic>
        <p:nvPicPr>
          <p:cNvPr id="3" name="Picture 2" descr="Logo, company name&#10;&#10;Description automatically generated">
            <a:extLst>
              <a:ext uri="{FF2B5EF4-FFF2-40B4-BE49-F238E27FC236}">
                <a16:creationId xmlns:a16="http://schemas.microsoft.com/office/drawing/2014/main" id="{0E6EB7C7-F9A5-4882-9CB3-D7C2B421472C}"/>
              </a:ext>
            </a:extLst>
          </p:cNvPr>
          <p:cNvPicPr>
            <a:picLocks noChangeAspect="1"/>
          </p:cNvPicPr>
          <p:nvPr/>
        </p:nvPicPr>
        <p:blipFill>
          <a:blip r:embed="rId10"/>
          <a:stretch>
            <a:fillRect/>
          </a:stretch>
        </p:blipFill>
        <p:spPr>
          <a:xfrm>
            <a:off x="8531441" y="5570594"/>
            <a:ext cx="2725444" cy="1025636"/>
          </a:xfrm>
          <a:prstGeom prst="rect">
            <a:avLst/>
          </a:prstGeom>
        </p:spPr>
      </p:pic>
      <p:sp>
        <p:nvSpPr>
          <p:cNvPr id="16" name="TextBox 15">
            <a:extLst>
              <a:ext uri="{FF2B5EF4-FFF2-40B4-BE49-F238E27FC236}">
                <a16:creationId xmlns:a16="http://schemas.microsoft.com/office/drawing/2014/main" id="{B21F204C-188E-40CA-AAFE-367B5E51FCBF}"/>
              </a:ext>
            </a:extLst>
          </p:cNvPr>
          <p:cNvSpPr txBox="1"/>
          <p:nvPr/>
        </p:nvSpPr>
        <p:spPr>
          <a:xfrm>
            <a:off x="7718323" y="450156"/>
            <a:ext cx="2886075" cy="461665"/>
          </a:xfrm>
          <a:prstGeom prst="rect">
            <a:avLst/>
          </a:prstGeom>
          <a:noFill/>
        </p:spPr>
        <p:txBody>
          <a:bodyPr wrap="square">
            <a:spAutoFit/>
          </a:bodyPr>
          <a:lstStyle/>
          <a:p>
            <a:r>
              <a:rPr lang="en-US" dirty="0"/>
              <a:t>Some important </a:t>
            </a:r>
            <a:r>
              <a:rPr lang="en-US" sz="2400" b="1" dirty="0">
                <a:solidFill>
                  <a:schemeClr val="accent2">
                    <a:lumMod val="90000"/>
                    <a:lumOff val="10000"/>
                  </a:schemeClr>
                </a:solidFill>
              </a:rPr>
              <a:t>TIPS</a:t>
            </a:r>
            <a:endParaRPr lang="en-US" b="1" dirty="0">
              <a:solidFill>
                <a:schemeClr val="accent2">
                  <a:lumMod val="90000"/>
                  <a:lumOff val="10000"/>
                </a:schemeClr>
              </a:solidFill>
            </a:endParaRPr>
          </a:p>
        </p:txBody>
      </p:sp>
    </p:spTree>
    <p:extLst>
      <p:ext uri="{BB962C8B-B14F-4D97-AF65-F5344CB8AC3E}">
        <p14:creationId xmlns:p14="http://schemas.microsoft.com/office/powerpoint/2010/main" val="20326074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CD2E75A6-81A9-423C-8E36-59BA63882BAC}"/>
              </a:ext>
            </a:extLst>
          </p:cNvPr>
          <p:cNvSpPr>
            <a:spLocks noGrp="1"/>
          </p:cNvSpPr>
          <p:nvPr>
            <p:ph type="title"/>
          </p:nvPr>
        </p:nvSpPr>
        <p:spPr/>
        <p:txBody>
          <a:bodyPr/>
          <a:lstStyle/>
          <a:p>
            <a:r>
              <a:rPr lang="en-US" dirty="0"/>
              <a:t>Covered Period</a:t>
            </a:r>
          </a:p>
        </p:txBody>
      </p:sp>
      <p:sp>
        <p:nvSpPr>
          <p:cNvPr id="11" name="Text Placeholder 10">
            <a:extLst>
              <a:ext uri="{FF2B5EF4-FFF2-40B4-BE49-F238E27FC236}">
                <a16:creationId xmlns:a16="http://schemas.microsoft.com/office/drawing/2014/main" id="{B9D2BADE-064B-4988-A201-BD2FED9225E8}"/>
              </a:ext>
            </a:extLst>
          </p:cNvPr>
          <p:cNvSpPr>
            <a:spLocks noGrp="1"/>
          </p:cNvSpPr>
          <p:nvPr>
            <p:ph type="body" sz="quarter" idx="12"/>
          </p:nvPr>
        </p:nvSpPr>
        <p:spPr/>
        <p:txBody>
          <a:bodyPr>
            <a:normAutofit fontScale="92500" lnSpcReduction="10000"/>
          </a:bodyPr>
          <a:lstStyle/>
          <a:p>
            <a:r>
              <a:rPr lang="en-US" dirty="0"/>
              <a:t>Covered Period: The period beginning </a:t>
            </a:r>
            <a:r>
              <a:rPr lang="en-US" sz="1400" b="1" dirty="0"/>
              <a:t>on February 15, 2020 and ending on March 11, 2023.</a:t>
            </a:r>
            <a:endParaRPr lang="en-US" dirty="0"/>
          </a:p>
        </p:txBody>
      </p:sp>
      <p:sp>
        <p:nvSpPr>
          <p:cNvPr id="12" name="Text Placeholder 11">
            <a:extLst>
              <a:ext uri="{FF2B5EF4-FFF2-40B4-BE49-F238E27FC236}">
                <a16:creationId xmlns:a16="http://schemas.microsoft.com/office/drawing/2014/main" id="{AA6EC5C8-3841-4BED-8ABA-71232A5EFDCB}"/>
              </a:ext>
            </a:extLst>
          </p:cNvPr>
          <p:cNvSpPr>
            <a:spLocks noGrp="1"/>
          </p:cNvSpPr>
          <p:nvPr>
            <p:ph type="body" sz="quarter" idx="11"/>
          </p:nvPr>
        </p:nvSpPr>
        <p:spPr/>
        <p:txBody>
          <a:bodyPr/>
          <a:lstStyle/>
          <a:p>
            <a:r>
              <a:rPr lang="en-US" dirty="0"/>
              <a:t>If the business permanently closes, the covered period will end when the business permanently closes or on March 11, 2023, whichever occurs sooner. </a:t>
            </a:r>
          </a:p>
          <a:p>
            <a:pPr marL="285750" lvl="1" indent="-285750">
              <a:lnSpc>
                <a:spcPct val="100000"/>
              </a:lnSpc>
              <a:spcBef>
                <a:spcPts val="1000"/>
              </a:spcBef>
            </a:pPr>
            <a:r>
              <a:rPr lang="en-US" sz="1400" dirty="0">
                <a:solidFill>
                  <a:schemeClr val="bg1"/>
                </a:solidFill>
              </a:rPr>
              <a:t>Recipients that are unable to use all of  the funds received on eligible expenses by the end of the covered period must return any unused funds to Treasury. </a:t>
            </a:r>
          </a:p>
        </p:txBody>
      </p:sp>
      <p:grpSp>
        <p:nvGrpSpPr>
          <p:cNvPr id="21" name="Group 20">
            <a:extLst>
              <a:ext uri="{FF2B5EF4-FFF2-40B4-BE49-F238E27FC236}">
                <a16:creationId xmlns:a16="http://schemas.microsoft.com/office/drawing/2014/main" id="{9D76C70E-ED05-4DFB-AC54-E734ECE424A4}"/>
              </a:ext>
            </a:extLst>
          </p:cNvPr>
          <p:cNvGrpSpPr/>
          <p:nvPr/>
        </p:nvGrpSpPr>
        <p:grpSpPr>
          <a:xfrm>
            <a:off x="6259783" y="762160"/>
            <a:ext cx="5620472" cy="676260"/>
            <a:chOff x="0" y="259976"/>
            <a:chExt cx="5620472" cy="676260"/>
          </a:xfrm>
          <a:solidFill>
            <a:schemeClr val="accent3">
              <a:lumMod val="60000"/>
              <a:lumOff val="40000"/>
            </a:schemeClr>
          </a:solidFill>
        </p:grpSpPr>
        <p:sp>
          <p:nvSpPr>
            <p:cNvPr id="25" name="Rectangle: Rounded Corners 24">
              <a:extLst>
                <a:ext uri="{FF2B5EF4-FFF2-40B4-BE49-F238E27FC236}">
                  <a16:creationId xmlns:a16="http://schemas.microsoft.com/office/drawing/2014/main" id="{D8CBD412-6A0E-4F11-9926-10B87CB0CAA8}"/>
                </a:ext>
              </a:extLst>
            </p:cNvPr>
            <p:cNvSpPr/>
            <p:nvPr/>
          </p:nvSpPr>
          <p:spPr>
            <a:xfrm>
              <a:off x="0" y="259976"/>
              <a:ext cx="5620472" cy="676260"/>
            </a:xfrm>
            <a:prstGeom prst="roundRect">
              <a:avLst/>
            </a:prstGeom>
            <a:grpFill/>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6" name="Rectangle: Rounded Corners 4">
              <a:extLst>
                <a:ext uri="{FF2B5EF4-FFF2-40B4-BE49-F238E27FC236}">
                  <a16:creationId xmlns:a16="http://schemas.microsoft.com/office/drawing/2014/main" id="{5E7F01ED-17AD-4EC4-9049-B8208A8D9014}"/>
                </a:ext>
              </a:extLst>
            </p:cNvPr>
            <p:cNvSpPr txBox="1"/>
            <p:nvPr/>
          </p:nvSpPr>
          <p:spPr>
            <a:xfrm>
              <a:off x="33012" y="292988"/>
              <a:ext cx="5554448" cy="6102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accent5">
                      <a:lumMod val="75000"/>
                      <a:lumOff val="25000"/>
                    </a:schemeClr>
                  </a:solidFill>
                </a:rPr>
                <a:t>Eligible Uses of Funds You may use funds for the following expenses during your covered period: </a:t>
              </a:r>
            </a:p>
          </p:txBody>
        </p:sp>
      </p:grpSp>
      <p:grpSp>
        <p:nvGrpSpPr>
          <p:cNvPr id="22" name="Group 21">
            <a:extLst>
              <a:ext uri="{FF2B5EF4-FFF2-40B4-BE49-F238E27FC236}">
                <a16:creationId xmlns:a16="http://schemas.microsoft.com/office/drawing/2014/main" id="{726D7544-739A-4A9D-AC1B-679F5590D6C8}"/>
              </a:ext>
            </a:extLst>
          </p:cNvPr>
          <p:cNvGrpSpPr/>
          <p:nvPr/>
        </p:nvGrpSpPr>
        <p:grpSpPr>
          <a:xfrm>
            <a:off x="6259783" y="1438420"/>
            <a:ext cx="5620472" cy="4621140"/>
            <a:chOff x="0" y="936236"/>
            <a:chExt cx="5620472" cy="4621140"/>
          </a:xfrm>
        </p:grpSpPr>
        <p:sp>
          <p:nvSpPr>
            <p:cNvPr id="23" name="Rectangle 22">
              <a:extLst>
                <a:ext uri="{FF2B5EF4-FFF2-40B4-BE49-F238E27FC236}">
                  <a16:creationId xmlns:a16="http://schemas.microsoft.com/office/drawing/2014/main" id="{4E9A4EF9-9F7F-4722-B268-7E87ABCD814F}"/>
                </a:ext>
              </a:extLst>
            </p:cNvPr>
            <p:cNvSpPr/>
            <p:nvPr/>
          </p:nvSpPr>
          <p:spPr>
            <a:xfrm>
              <a:off x="0" y="936236"/>
              <a:ext cx="5620472" cy="408204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TextBox 23">
              <a:extLst>
                <a:ext uri="{FF2B5EF4-FFF2-40B4-BE49-F238E27FC236}">
                  <a16:creationId xmlns:a16="http://schemas.microsoft.com/office/drawing/2014/main" id="{636ECA5C-4618-430D-93A8-B3C2DAF75684}"/>
                </a:ext>
              </a:extLst>
            </p:cNvPr>
            <p:cNvSpPr txBox="1"/>
            <p:nvPr/>
          </p:nvSpPr>
          <p:spPr>
            <a:xfrm>
              <a:off x="0" y="936236"/>
              <a:ext cx="5620472" cy="46211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78450" tIns="21590" rIns="120904" bIns="21590" numCol="1" spcCol="1270" anchor="t" anchorCtr="0">
              <a:noAutofit/>
            </a:bodyPr>
            <a:lstStyle/>
            <a:p>
              <a:pPr marL="342900" lvl="1" indent="-342900" algn="l" defTabSz="577850">
                <a:lnSpc>
                  <a:spcPct val="90000"/>
                </a:lnSpc>
                <a:spcBef>
                  <a:spcPct val="0"/>
                </a:spcBef>
                <a:spcAft>
                  <a:spcPct val="20000"/>
                </a:spcAft>
                <a:buFont typeface="+mj-lt"/>
                <a:buAutoNum type="arabicPeriod"/>
              </a:pPr>
              <a:r>
                <a:rPr lang="en-US" sz="1300" b="1" kern="1200" dirty="0"/>
                <a:t>Business payroll costs</a:t>
              </a:r>
              <a:r>
                <a:rPr lang="en-US" sz="1300" kern="1200" dirty="0"/>
                <a:t>, including sick leave and costs related to the continuation of group health care, life, disability, vision, or dental benefits during periods of paid sick, medical, or family leave, and group health care, life, disability, vision, or dental insurance premiums;</a:t>
              </a:r>
            </a:p>
            <a:p>
              <a:pPr marL="342900" lvl="1" indent="-342900" algn="l" defTabSz="577850">
                <a:lnSpc>
                  <a:spcPct val="90000"/>
                </a:lnSpc>
                <a:spcBef>
                  <a:spcPct val="0"/>
                </a:spcBef>
                <a:spcAft>
                  <a:spcPct val="20000"/>
                </a:spcAft>
                <a:buFont typeface="+mj-lt"/>
                <a:buAutoNum type="arabicPeriod"/>
              </a:pPr>
              <a:r>
                <a:rPr lang="en-US" sz="1300" b="1" kern="1200" dirty="0"/>
                <a:t>Payments on any business mortgage obligation </a:t>
              </a:r>
              <a:r>
                <a:rPr lang="en-US" sz="1300" kern="1200" dirty="0"/>
                <a:t>(both principal and interest; </a:t>
              </a:r>
            </a:p>
            <a:p>
              <a:pPr marL="571500" lvl="3" defTabSz="577850">
                <a:lnSpc>
                  <a:spcPct val="90000"/>
                </a:lnSpc>
                <a:spcBef>
                  <a:spcPct val="0"/>
                </a:spcBef>
                <a:spcAft>
                  <a:spcPct val="20000"/>
                </a:spcAft>
              </a:pPr>
              <a:r>
                <a:rPr lang="en-US" sz="1300" kern="1200" dirty="0"/>
                <a:t>note: this does not include any </a:t>
              </a:r>
              <a:r>
                <a:rPr lang="en-US" sz="1300" b="1" kern="1200" dirty="0"/>
                <a:t>prepayment</a:t>
              </a:r>
              <a:r>
                <a:rPr lang="en-US" sz="1300" kern="1200" dirty="0"/>
                <a:t> of principal on a mortgage obligation); </a:t>
              </a:r>
            </a:p>
            <a:p>
              <a:pPr marL="342900" lvl="1" indent="-342900" algn="l" defTabSz="577850">
                <a:lnSpc>
                  <a:spcPct val="90000"/>
                </a:lnSpc>
                <a:spcBef>
                  <a:spcPct val="0"/>
                </a:spcBef>
                <a:spcAft>
                  <a:spcPct val="20000"/>
                </a:spcAft>
                <a:buFont typeface="+mj-lt"/>
                <a:buAutoNum type="arabicPeriod"/>
              </a:pPr>
              <a:r>
                <a:rPr lang="en-US" sz="1300" b="1" kern="1200" dirty="0"/>
                <a:t>Business rent payments</a:t>
              </a:r>
              <a:r>
                <a:rPr lang="en-US" sz="1300" kern="1200" dirty="0"/>
                <a:t>, including rent under a lease agreement (note: this does not include any prepayment of rent).</a:t>
              </a:r>
            </a:p>
            <a:p>
              <a:pPr marL="342900" lvl="1" indent="-342900" algn="l" defTabSz="577850">
                <a:lnSpc>
                  <a:spcPct val="90000"/>
                </a:lnSpc>
                <a:spcBef>
                  <a:spcPct val="0"/>
                </a:spcBef>
                <a:spcAft>
                  <a:spcPct val="20000"/>
                </a:spcAft>
                <a:buFont typeface="+mj-lt"/>
                <a:buAutoNum type="arabicPeriod"/>
              </a:pPr>
              <a:r>
                <a:rPr lang="en-US" sz="1300" b="1" kern="1200" dirty="0"/>
                <a:t>Business debt service </a:t>
              </a:r>
              <a:r>
                <a:rPr lang="en-US" sz="1300" kern="1200" dirty="0"/>
                <a:t>(both principal and interest; </a:t>
              </a:r>
            </a:p>
            <a:p>
              <a:pPr marL="571500" lvl="3" defTabSz="577850">
                <a:lnSpc>
                  <a:spcPct val="90000"/>
                </a:lnSpc>
                <a:spcBef>
                  <a:spcPct val="0"/>
                </a:spcBef>
                <a:spcAft>
                  <a:spcPct val="20000"/>
                </a:spcAft>
              </a:pPr>
              <a:r>
                <a:rPr lang="en-US" sz="1300" kern="1200" dirty="0"/>
                <a:t>Note: this does not include any prepayment of principal or interest).</a:t>
              </a:r>
            </a:p>
            <a:p>
              <a:pPr marL="342900" lvl="1" indent="-342900" algn="l" defTabSz="577850">
                <a:lnSpc>
                  <a:spcPct val="90000"/>
                </a:lnSpc>
                <a:spcBef>
                  <a:spcPct val="0"/>
                </a:spcBef>
                <a:spcAft>
                  <a:spcPct val="20000"/>
                </a:spcAft>
                <a:buFont typeface="+mj-lt"/>
                <a:buAutoNum type="arabicPeriod"/>
              </a:pPr>
              <a:r>
                <a:rPr lang="en-US" sz="1300" b="1" kern="1200" dirty="0"/>
                <a:t>Business utility </a:t>
              </a:r>
              <a:r>
                <a:rPr lang="en-US" sz="1300" kern="1200" dirty="0"/>
                <a:t>payments for the distribution of electricity, gas, water, telephone, or internet access, or any other utility that is used in the ordinary course of business for which service began before March 11, 2021. </a:t>
              </a:r>
            </a:p>
            <a:p>
              <a:pPr marL="342900" lvl="1" indent="-342900" algn="l" defTabSz="577850">
                <a:lnSpc>
                  <a:spcPct val="90000"/>
                </a:lnSpc>
                <a:spcBef>
                  <a:spcPct val="0"/>
                </a:spcBef>
                <a:spcAft>
                  <a:spcPct val="20000"/>
                </a:spcAft>
                <a:buFont typeface="+mj-lt"/>
                <a:buAutoNum type="arabicPeriod"/>
              </a:pPr>
              <a:r>
                <a:rPr lang="en-US" sz="1300" b="1" kern="1200" dirty="0"/>
                <a:t>Business maintenance </a:t>
              </a:r>
              <a:r>
                <a:rPr lang="en-US" sz="1300" kern="1200" dirty="0"/>
                <a:t>expenses including maintenance on walls, floors, deck surfaces, furniture, fixtures, and equipment;</a:t>
              </a:r>
            </a:p>
            <a:p>
              <a:pPr marL="342900" lvl="1" indent="-342900" algn="l" defTabSz="577850">
                <a:lnSpc>
                  <a:spcPct val="90000"/>
                </a:lnSpc>
                <a:spcBef>
                  <a:spcPct val="0"/>
                </a:spcBef>
                <a:spcAft>
                  <a:spcPct val="20000"/>
                </a:spcAft>
                <a:buFont typeface="+mj-lt"/>
                <a:buAutoNum type="arabicPeriod"/>
              </a:pPr>
              <a:r>
                <a:rPr lang="en-US" sz="1300" b="1" kern="1200" dirty="0"/>
                <a:t>Construction of outdoor seating</a:t>
              </a:r>
              <a:endParaRPr lang="en-US" sz="1300" kern="1200" dirty="0"/>
            </a:p>
            <a:p>
              <a:pPr marL="342900" lvl="1" indent="-342900" algn="l" defTabSz="577850">
                <a:lnSpc>
                  <a:spcPct val="90000"/>
                </a:lnSpc>
                <a:spcBef>
                  <a:spcPct val="0"/>
                </a:spcBef>
                <a:spcAft>
                  <a:spcPct val="20000"/>
                </a:spcAft>
                <a:buFont typeface="+mj-lt"/>
                <a:buAutoNum type="arabicPeriod"/>
              </a:pPr>
              <a:r>
                <a:rPr lang="en-US" sz="1300" b="1" kern="1200" dirty="0"/>
                <a:t>Business supplies</a:t>
              </a:r>
              <a:r>
                <a:rPr lang="en-US" sz="1300" kern="1200" dirty="0"/>
                <a:t>, including protective equipment and cleaning materials.</a:t>
              </a:r>
            </a:p>
            <a:p>
              <a:pPr marL="342900" lvl="1" indent="-342900" algn="l" defTabSz="577850">
                <a:lnSpc>
                  <a:spcPct val="90000"/>
                </a:lnSpc>
                <a:spcBef>
                  <a:spcPct val="0"/>
                </a:spcBef>
                <a:spcAft>
                  <a:spcPct val="20000"/>
                </a:spcAft>
                <a:buFont typeface="+mj-lt"/>
                <a:buAutoNum type="arabicPeriod"/>
              </a:pPr>
              <a:r>
                <a:rPr lang="en-US" sz="1300" b="1" kern="1200" dirty="0"/>
                <a:t>Business food and beverage expenses</a:t>
              </a:r>
              <a:r>
                <a:rPr lang="en-US" sz="1300" kern="1200" dirty="0"/>
                <a:t>, including raw materials for beer, wine, or spirits;</a:t>
              </a:r>
            </a:p>
          </p:txBody>
        </p:sp>
      </p:grpSp>
    </p:spTree>
    <p:extLst>
      <p:ext uri="{BB962C8B-B14F-4D97-AF65-F5344CB8AC3E}">
        <p14:creationId xmlns:p14="http://schemas.microsoft.com/office/powerpoint/2010/main" val="2271796220"/>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2A8E2D-D737-4E1B-BC34-38C81B26307B}"/>
              </a:ext>
            </a:extLst>
          </p:cNvPr>
          <p:cNvSpPr>
            <a:spLocks noGrp="1"/>
          </p:cNvSpPr>
          <p:nvPr>
            <p:ph type="title"/>
          </p:nvPr>
        </p:nvSpPr>
        <p:spPr>
          <a:xfrm>
            <a:off x="647700" y="289560"/>
            <a:ext cx="10896600" cy="893218"/>
          </a:xfrm>
        </p:spPr>
        <p:txBody>
          <a:bodyPr anchor="b">
            <a:normAutofit/>
          </a:bodyPr>
          <a:lstStyle/>
          <a:p>
            <a:r>
              <a:rPr lang="en-US"/>
              <a:t>Covered Period</a:t>
            </a:r>
            <a:endParaRPr lang="en-US" dirty="0"/>
          </a:p>
        </p:txBody>
      </p:sp>
      <p:sp>
        <p:nvSpPr>
          <p:cNvPr id="11" name="Text Placeholder 10">
            <a:extLst>
              <a:ext uri="{FF2B5EF4-FFF2-40B4-BE49-F238E27FC236}">
                <a16:creationId xmlns:a16="http://schemas.microsoft.com/office/drawing/2014/main" id="{903C8457-B452-43C7-A469-A78B19C870F3}"/>
              </a:ext>
            </a:extLst>
          </p:cNvPr>
          <p:cNvSpPr>
            <a:spLocks noGrp="1"/>
          </p:cNvSpPr>
          <p:nvPr>
            <p:ph type="body" sz="quarter" idx="12"/>
          </p:nvPr>
        </p:nvSpPr>
        <p:spPr>
          <a:xfrm>
            <a:off x="647700" y="1097363"/>
            <a:ext cx="10896600" cy="602887"/>
          </a:xfrm>
        </p:spPr>
        <p:txBody>
          <a:bodyPr anchor="ctr">
            <a:normAutofit/>
          </a:bodyPr>
          <a:lstStyle/>
          <a:p>
            <a:r>
              <a:rPr lang="en-US" b="1"/>
              <a:t>February 15, 2020 and ending on March 11, 2023.</a:t>
            </a:r>
            <a:endParaRPr lang="en-US" dirty="0"/>
          </a:p>
        </p:txBody>
      </p:sp>
      <p:graphicFrame>
        <p:nvGraphicFramePr>
          <p:cNvPr id="22" name="TextBox 12">
            <a:extLst>
              <a:ext uri="{FF2B5EF4-FFF2-40B4-BE49-F238E27FC236}">
                <a16:creationId xmlns:a16="http://schemas.microsoft.com/office/drawing/2014/main" id="{F593371F-25CE-42AD-ADC1-592DE09E9AC2}"/>
              </a:ext>
            </a:extLst>
          </p:cNvPr>
          <p:cNvGraphicFramePr/>
          <p:nvPr>
            <p:extLst>
              <p:ext uri="{D42A27DB-BD31-4B8C-83A1-F6EECF244321}">
                <p14:modId xmlns:p14="http://schemas.microsoft.com/office/powerpoint/2010/main" val="4121616222"/>
              </p:ext>
            </p:extLst>
          </p:nvPr>
        </p:nvGraphicFramePr>
        <p:xfrm>
          <a:off x="647700" y="1806575"/>
          <a:ext cx="10896600" cy="457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189504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2A8E2D-D737-4E1B-BC34-38C81B26307B}"/>
              </a:ext>
            </a:extLst>
          </p:cNvPr>
          <p:cNvSpPr>
            <a:spLocks noGrp="1"/>
          </p:cNvSpPr>
          <p:nvPr>
            <p:ph type="title"/>
          </p:nvPr>
        </p:nvSpPr>
        <p:spPr>
          <a:xfrm>
            <a:off x="647700" y="289560"/>
            <a:ext cx="10896600" cy="893218"/>
          </a:xfrm>
        </p:spPr>
        <p:txBody>
          <a:bodyPr anchor="b">
            <a:normAutofit/>
          </a:bodyPr>
          <a:lstStyle/>
          <a:p>
            <a:r>
              <a:rPr lang="en-US" dirty="0"/>
              <a:t>Payroll Cost </a:t>
            </a:r>
          </a:p>
        </p:txBody>
      </p:sp>
      <p:sp>
        <p:nvSpPr>
          <p:cNvPr id="13" name="Text Placeholder 3">
            <a:extLst>
              <a:ext uri="{FF2B5EF4-FFF2-40B4-BE49-F238E27FC236}">
                <a16:creationId xmlns:a16="http://schemas.microsoft.com/office/drawing/2014/main" id="{60DE42B5-F669-4791-8D11-026661654E7D}"/>
              </a:ext>
            </a:extLst>
          </p:cNvPr>
          <p:cNvSpPr>
            <a:spLocks noGrp="1"/>
          </p:cNvSpPr>
          <p:nvPr>
            <p:ph type="body" sz="quarter" idx="12"/>
          </p:nvPr>
        </p:nvSpPr>
        <p:spPr>
          <a:xfrm>
            <a:off x="647700" y="1097363"/>
            <a:ext cx="10896600" cy="602887"/>
          </a:xfrm>
        </p:spPr>
        <p:txBody>
          <a:bodyPr anchor="ctr">
            <a:normAutofit/>
          </a:bodyPr>
          <a:lstStyle/>
          <a:p>
            <a:r>
              <a:rPr lang="en-US" dirty="0"/>
              <a:t>Approved Expenses</a:t>
            </a:r>
          </a:p>
        </p:txBody>
      </p:sp>
      <p:graphicFrame>
        <p:nvGraphicFramePr>
          <p:cNvPr id="7" name="Diagram 6">
            <a:extLst>
              <a:ext uri="{FF2B5EF4-FFF2-40B4-BE49-F238E27FC236}">
                <a16:creationId xmlns:a16="http://schemas.microsoft.com/office/drawing/2014/main" id="{6A3114C5-E69F-439B-A9FA-66E73199F83C}"/>
              </a:ext>
            </a:extLst>
          </p:cNvPr>
          <p:cNvGraphicFramePr/>
          <p:nvPr>
            <p:extLst>
              <p:ext uri="{D42A27DB-BD31-4B8C-83A1-F6EECF244321}">
                <p14:modId xmlns:p14="http://schemas.microsoft.com/office/powerpoint/2010/main" val="187314088"/>
              </p:ext>
            </p:extLst>
          </p:nvPr>
        </p:nvGraphicFramePr>
        <p:xfrm>
          <a:off x="647700" y="1806575"/>
          <a:ext cx="10896600" cy="457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681268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32A8E2D-D737-4E1B-BC34-38C81B26307B}"/>
              </a:ext>
            </a:extLst>
          </p:cNvPr>
          <p:cNvSpPr>
            <a:spLocks noGrp="1"/>
          </p:cNvSpPr>
          <p:nvPr>
            <p:ph type="title"/>
          </p:nvPr>
        </p:nvSpPr>
        <p:spPr>
          <a:xfrm>
            <a:off x="647700" y="289560"/>
            <a:ext cx="10896600" cy="893218"/>
          </a:xfrm>
        </p:spPr>
        <p:txBody>
          <a:bodyPr anchor="b">
            <a:normAutofit/>
          </a:bodyPr>
          <a:lstStyle/>
          <a:p>
            <a:r>
              <a:rPr lang="en-US" dirty="0"/>
              <a:t>Payroll Cost </a:t>
            </a:r>
          </a:p>
        </p:txBody>
      </p:sp>
      <p:sp>
        <p:nvSpPr>
          <p:cNvPr id="19" name="Text Placeholder 2">
            <a:extLst>
              <a:ext uri="{FF2B5EF4-FFF2-40B4-BE49-F238E27FC236}">
                <a16:creationId xmlns:a16="http://schemas.microsoft.com/office/drawing/2014/main" id="{5EE144EE-97CC-4939-B5C8-B88679C71451}"/>
              </a:ext>
            </a:extLst>
          </p:cNvPr>
          <p:cNvSpPr>
            <a:spLocks noGrp="1"/>
          </p:cNvSpPr>
          <p:nvPr>
            <p:ph type="body" sz="quarter" idx="12"/>
          </p:nvPr>
        </p:nvSpPr>
        <p:spPr>
          <a:xfrm>
            <a:off x="647700" y="1097363"/>
            <a:ext cx="10896600" cy="602887"/>
          </a:xfrm>
        </p:spPr>
        <p:txBody>
          <a:bodyPr/>
          <a:lstStyle/>
          <a:p>
            <a:r>
              <a:rPr lang="en-US" dirty="0"/>
              <a:t>No included as approved expenses</a:t>
            </a:r>
          </a:p>
        </p:txBody>
      </p:sp>
      <p:graphicFrame>
        <p:nvGraphicFramePr>
          <p:cNvPr id="7" name="Diagram 6">
            <a:extLst>
              <a:ext uri="{FF2B5EF4-FFF2-40B4-BE49-F238E27FC236}">
                <a16:creationId xmlns:a16="http://schemas.microsoft.com/office/drawing/2014/main" id="{6A3114C5-E69F-439B-A9FA-66E73199F83C}"/>
              </a:ext>
            </a:extLst>
          </p:cNvPr>
          <p:cNvGraphicFramePr/>
          <p:nvPr>
            <p:extLst>
              <p:ext uri="{D42A27DB-BD31-4B8C-83A1-F6EECF244321}">
                <p14:modId xmlns:p14="http://schemas.microsoft.com/office/powerpoint/2010/main" val="2335788564"/>
              </p:ext>
            </p:extLst>
          </p:nvPr>
        </p:nvGraphicFramePr>
        <p:xfrm>
          <a:off x="647700" y="1806575"/>
          <a:ext cx="10896600" cy="4578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141216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Diagram 15">
            <a:extLst>
              <a:ext uri="{FF2B5EF4-FFF2-40B4-BE49-F238E27FC236}">
                <a16:creationId xmlns:a16="http://schemas.microsoft.com/office/drawing/2014/main" id="{888201D9-0537-494A-A1EF-905A5D0906FC}"/>
              </a:ext>
            </a:extLst>
          </p:cNvPr>
          <p:cNvGraphicFramePr/>
          <p:nvPr>
            <p:extLst>
              <p:ext uri="{D42A27DB-BD31-4B8C-83A1-F6EECF244321}">
                <p14:modId xmlns:p14="http://schemas.microsoft.com/office/powerpoint/2010/main" val="2271407432"/>
              </p:ext>
            </p:extLst>
          </p:nvPr>
        </p:nvGraphicFramePr>
        <p:xfrm>
          <a:off x="895351" y="628650"/>
          <a:ext cx="10296524" cy="5509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383989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erson typing on a laptop"/>
          <p:cNvPicPr>
            <a:picLocks noGrp="1" noChangeAspect="1"/>
          </p:cNvPicPr>
          <p:nvPr>
            <p:ph type="pic" sz="quarter" idx="15"/>
          </p:nvPr>
        </p:nvPicPr>
        <p:blipFill>
          <a:blip r:embed="rId2"/>
          <a:srcRect t="7839" b="7839"/>
          <a:stretch/>
        </p:blipFill>
        <p:spPr>
          <a:xfrm>
            <a:off x="20" y="10"/>
            <a:ext cx="12191980" cy="6853702"/>
          </a:xfrm>
          <a:noFill/>
        </p:spPr>
      </p:pic>
      <p:sp>
        <p:nvSpPr>
          <p:cNvPr id="12" name="Title 2">
            <a:extLst>
              <a:ext uri="{FF2B5EF4-FFF2-40B4-BE49-F238E27FC236}">
                <a16:creationId xmlns:a16="http://schemas.microsoft.com/office/drawing/2014/main" id="{37288E95-AB01-4AFD-B3C9-3BD4EBD7CFA9}"/>
              </a:ext>
            </a:extLst>
          </p:cNvPr>
          <p:cNvSpPr>
            <a:spLocks noGrp="1"/>
          </p:cNvSpPr>
          <p:nvPr>
            <p:ph type="title"/>
          </p:nvPr>
        </p:nvSpPr>
        <p:spPr>
          <a:xfrm>
            <a:off x="838199" y="3673179"/>
            <a:ext cx="6826342" cy="2188805"/>
          </a:xfrm>
          <a:solidFill>
            <a:schemeClr val="bg2">
              <a:lumMod val="40000"/>
              <a:lumOff val="60000"/>
            </a:schemeClr>
          </a:solidFill>
        </p:spPr>
        <p:txBody>
          <a:bodyPr/>
          <a:lstStyle/>
          <a:p>
            <a:r>
              <a:rPr lang="en-US" dirty="0">
                <a:solidFill>
                  <a:schemeClr val="accent2">
                    <a:lumMod val="90000"/>
                    <a:lumOff val="10000"/>
                  </a:schemeClr>
                </a:solidFill>
              </a:rPr>
              <a:t>Contact us  or email us for a consultation</a:t>
            </a:r>
          </a:p>
        </p:txBody>
      </p:sp>
      <p:sp>
        <p:nvSpPr>
          <p:cNvPr id="3" name="Text Placeholder 2"/>
          <p:cNvSpPr>
            <a:spLocks noGrp="1"/>
          </p:cNvSpPr>
          <p:nvPr>
            <p:ph type="body" sz="quarter" idx="14"/>
          </p:nvPr>
        </p:nvSpPr>
        <p:spPr>
          <a:xfrm>
            <a:off x="7664542" y="3665204"/>
            <a:ext cx="4527458" cy="2196780"/>
          </a:xfrm>
        </p:spPr>
        <p:txBody>
          <a:bodyPr anchor="ctr">
            <a:normAutofit fontScale="70000" lnSpcReduction="20000"/>
          </a:bodyPr>
          <a:lstStyle/>
          <a:p>
            <a:r>
              <a:rPr lang="en-US" sz="1800" b="1" dirty="0"/>
              <a:t>Exponential Growth Consulting</a:t>
            </a:r>
          </a:p>
          <a:p>
            <a:r>
              <a:rPr lang="en-US" sz="1800" b="1" dirty="0"/>
              <a:t>www</a:t>
            </a:r>
            <a:r>
              <a:rPr lang="en-US" sz="1800" b="1"/>
              <a:t>.egrowthc</a:t>
            </a:r>
            <a:r>
              <a:rPr lang="en-US" sz="1800" b="1" dirty="0"/>
              <a:t>.com</a:t>
            </a:r>
          </a:p>
          <a:p>
            <a:r>
              <a:rPr lang="en-US" sz="1800" b="1" dirty="0"/>
              <a:t>Phone: 1 646 912336</a:t>
            </a:r>
          </a:p>
          <a:p>
            <a:r>
              <a:rPr lang="en-US" sz="1800" b="1" dirty="0">
                <a:hlinkClick r:id="rId3">
                  <a:extLst>
                    <a:ext uri="{A12FA001-AC4F-418D-AE19-62706E023703}">
                      <ahyp:hlinkClr xmlns:ahyp="http://schemas.microsoft.com/office/drawing/2018/hyperlinkcolor" val="tx"/>
                    </a:ext>
                  </a:extLst>
                </a:hlinkClick>
              </a:rPr>
              <a:t>GMurihib@egrowthc.com-</a:t>
            </a:r>
            <a:r>
              <a:rPr lang="en-US" sz="1800" b="1" dirty="0"/>
              <a:t>  </a:t>
            </a:r>
            <a:r>
              <a:rPr lang="en-US" sz="1800" b="1" dirty="0">
                <a:hlinkClick r:id="rId4">
                  <a:extLst>
                    <a:ext uri="{A12FA001-AC4F-418D-AE19-62706E023703}">
                      <ahyp:hlinkClr xmlns:ahyp="http://schemas.microsoft.com/office/drawing/2018/hyperlinkcolor" val="tx"/>
                    </a:ext>
                  </a:extLst>
                </a:hlinkClick>
              </a:rPr>
              <a:t>Amarquez@egrowthc.com</a:t>
            </a:r>
            <a:endParaRPr lang="en-US" sz="1800" b="1" dirty="0"/>
          </a:p>
          <a:p>
            <a:r>
              <a:rPr lang="en-US" sz="1800" b="1" dirty="0"/>
              <a:t>English and Spanish services available.</a:t>
            </a:r>
          </a:p>
          <a:p>
            <a:r>
              <a:rPr lang="en-US" sz="1800" b="1" dirty="0" err="1"/>
              <a:t>Servicios</a:t>
            </a:r>
            <a:r>
              <a:rPr lang="en-US" sz="1800" b="1" dirty="0"/>
              <a:t> </a:t>
            </a:r>
            <a:r>
              <a:rPr lang="en-US" sz="1800" b="1" dirty="0" err="1"/>
              <a:t>disponibles</a:t>
            </a:r>
            <a:r>
              <a:rPr lang="en-US" sz="1800" b="1" dirty="0"/>
              <a:t> tanto </a:t>
            </a:r>
            <a:r>
              <a:rPr lang="en-US" sz="1800" b="1" dirty="0" err="1"/>
              <a:t>en</a:t>
            </a:r>
            <a:r>
              <a:rPr lang="en-US" sz="1800" b="1" dirty="0"/>
              <a:t> ingles </a:t>
            </a:r>
            <a:r>
              <a:rPr lang="en-US" sz="1800" b="1" dirty="0" err="1"/>
              <a:t>como</a:t>
            </a:r>
            <a:r>
              <a:rPr lang="en-US" sz="1800" b="1" dirty="0"/>
              <a:t> </a:t>
            </a:r>
            <a:r>
              <a:rPr lang="en-US" sz="1800" b="1" dirty="0" err="1"/>
              <a:t>en</a:t>
            </a:r>
            <a:r>
              <a:rPr lang="en-US" sz="1800" b="1" dirty="0"/>
              <a:t> </a:t>
            </a:r>
            <a:r>
              <a:rPr lang="en-US" sz="1800" b="1" dirty="0" err="1"/>
              <a:t>espanol</a:t>
            </a:r>
            <a:r>
              <a:rPr lang="en-US" sz="1800" b="1" dirty="0"/>
              <a:t>.</a:t>
            </a:r>
          </a:p>
          <a:p>
            <a:endParaRPr lang="en-US" dirty="0"/>
          </a:p>
        </p:txBody>
      </p:sp>
    </p:spTree>
    <p:extLst>
      <p:ext uri="{BB962C8B-B14F-4D97-AF65-F5344CB8AC3E}">
        <p14:creationId xmlns:p14="http://schemas.microsoft.com/office/powerpoint/2010/main" val="1415924349"/>
      </p:ext>
    </p:extLst>
  </p:cSld>
  <p:clrMapOvr>
    <a:masterClrMapping/>
  </p:clrMapOvr>
  <p:transition spd="slow">
    <p:wipe/>
  </p:transition>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96B34C5B2FA74293D202BA0A676091" ma:contentTypeVersion="4" ma:contentTypeDescription="Create a new document." ma:contentTypeScope="" ma:versionID="fd2d7e0fc257fd69b2f33a8e0c8c9028">
  <xsd:schema xmlns:xsd="http://www.w3.org/2001/XMLSchema" xmlns:xs="http://www.w3.org/2001/XMLSchema" xmlns:p="http://schemas.microsoft.com/office/2006/metadata/properties" xmlns:ns3="18e9add1-ffd6-4905-97ae-b5b708594dc3" targetNamespace="http://schemas.microsoft.com/office/2006/metadata/properties" ma:root="true" ma:fieldsID="8b37f33d7ca5eba73facdd6930edd45c" ns3:_="">
    <xsd:import namespace="18e9add1-ffd6-4905-97ae-b5b708594dc3"/>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e9add1-ffd6-4905-97ae-b5b708594d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42BC8C4-F78E-4568-979F-6795E26632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8e9add1-ffd6-4905-97ae-b5b708594d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ECF8C4A-A486-47DF-8264-3E0C099C4FA2}">
  <ds:schemaRefs>
    <ds:schemaRef ds:uri="http://schemas.microsoft.com/sharepoint/v3/contenttype/forms"/>
  </ds:schemaRefs>
</ds:datastoreItem>
</file>

<file path=customXml/itemProps3.xml><?xml version="1.0" encoding="utf-8"?>
<ds:datastoreItem xmlns:ds="http://schemas.openxmlformats.org/officeDocument/2006/customXml" ds:itemID="{3297AD66-C092-4189-8467-6ED62EEA6533}">
  <ds:schemaRefs>
    <ds:schemaRef ds:uri="http://purl.org/dc/terms/"/>
    <ds:schemaRef ds:uri="http://schemas.microsoft.com/office/2006/documentManagement/types"/>
    <ds:schemaRef ds:uri="18e9add1-ffd6-4905-97ae-b5b708594dc3"/>
    <ds:schemaRef ds:uri="http://purl.org/dc/elements/1.1/"/>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236</TotalTime>
  <Words>1578</Words>
  <Application>Microsoft Office PowerPoint</Application>
  <PresentationFormat>Widescreen</PresentationFormat>
  <Paragraphs>79</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Constantia</vt:lpstr>
      <vt:lpstr>Corbel</vt:lpstr>
      <vt:lpstr>Helvetica Light</vt:lpstr>
      <vt:lpstr>Raleway</vt:lpstr>
      <vt:lpstr>Office Theme</vt:lpstr>
      <vt:lpstr>Restaurant Revitalization Fund</vt:lpstr>
      <vt:lpstr>Is your Business Eligible?</vt:lpstr>
      <vt:lpstr>You Received Your Grant Now What?</vt:lpstr>
      <vt:lpstr>Covered Period</vt:lpstr>
      <vt:lpstr>Covered Period</vt:lpstr>
      <vt:lpstr>Payroll Cost </vt:lpstr>
      <vt:lpstr>Payroll Cost </vt:lpstr>
      <vt:lpstr>PowerPoint Presentation</vt:lpstr>
      <vt:lpstr>Contact us  or email us for a consultation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Restaurant Revitalization Fund</dc:title>
  <dc:creator>Gislana Murihib</dc:creator>
  <cp:lastModifiedBy>Gislana Murihib</cp:lastModifiedBy>
  <cp:revision>3</cp:revision>
  <dcterms:created xsi:type="dcterms:W3CDTF">2021-08-03T03:49:12Z</dcterms:created>
  <dcterms:modified xsi:type="dcterms:W3CDTF">2021-08-17T23:09:06Z</dcterms:modified>
</cp:coreProperties>
</file>